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1"/>
  </p:notesMasterIdLst>
  <p:sldIdLst>
    <p:sldId id="280" r:id="rId4"/>
    <p:sldId id="302" r:id="rId5"/>
    <p:sldId id="300" r:id="rId6"/>
    <p:sldId id="295" r:id="rId7"/>
    <p:sldId id="297" r:id="rId8"/>
    <p:sldId id="308" r:id="rId9"/>
    <p:sldId id="309" r:id="rId10"/>
    <p:sldId id="310" r:id="rId11"/>
    <p:sldId id="311" r:id="rId12"/>
    <p:sldId id="312" r:id="rId13"/>
    <p:sldId id="313" r:id="rId14"/>
    <p:sldId id="314" r:id="rId15"/>
    <p:sldId id="315" r:id="rId16"/>
    <p:sldId id="317" r:id="rId17"/>
    <p:sldId id="319" r:id="rId18"/>
    <p:sldId id="318" r:id="rId19"/>
    <p:sldId id="288"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CB4D99-8774-104A-894A-730421803F17}" v="129" dt="2023-08-25T13:51:29.2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75"/>
  </p:normalViewPr>
  <p:slideViewPr>
    <p:cSldViewPr snapToGrid="0">
      <p:cViewPr varScale="1">
        <p:scale>
          <a:sx n="107" d="100"/>
          <a:sy n="107" d="100"/>
        </p:scale>
        <p:origin x="73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101505-3735-4E48-B263-1A2FF5F46D39}" type="doc">
      <dgm:prSet loTypeId="urn:microsoft.com/office/officeart/2005/8/layout/target1" loCatId="relationship" qsTypeId="urn:microsoft.com/office/officeart/2005/8/quickstyle/simple1" qsCatId="simple" csTypeId="urn:microsoft.com/office/officeart/2005/8/colors/accent1_2" csCatId="accent1" phldr="1"/>
      <dgm:spPr/>
    </dgm:pt>
    <dgm:pt modelId="{7D949D46-CE36-3744-8E4B-B4D455817911}">
      <dgm:prSet phldrT="[Teksti]" custT="1"/>
      <dgm:spPr/>
      <dgm:t>
        <a:bodyPr/>
        <a:lstStyle/>
        <a:p>
          <a:r>
            <a:rPr lang="fi-FI" sz="1100" b="1" dirty="0"/>
            <a:t>Kuntiin  – HYTE-työhön vietävät ilmiöt: Ekhva 0, Kymen HVA 2</a:t>
          </a:r>
        </a:p>
      </dgm:t>
    </dgm:pt>
    <dgm:pt modelId="{1EBF3948-F3B5-8E42-AC19-A78808A64765}" type="parTrans" cxnId="{EED92D12-2734-BA44-8FD4-191DCFBF4D49}">
      <dgm:prSet/>
      <dgm:spPr/>
      <dgm:t>
        <a:bodyPr/>
        <a:lstStyle/>
        <a:p>
          <a:endParaRPr lang="fi-FI"/>
        </a:p>
      </dgm:t>
    </dgm:pt>
    <dgm:pt modelId="{791D3BA8-A49E-4E43-95AC-106BB1337620}" type="sibTrans" cxnId="{EED92D12-2734-BA44-8FD4-191DCFBF4D49}">
      <dgm:prSet/>
      <dgm:spPr/>
      <dgm:t>
        <a:bodyPr/>
        <a:lstStyle/>
        <a:p>
          <a:endParaRPr lang="fi-FI"/>
        </a:p>
      </dgm:t>
    </dgm:pt>
    <dgm:pt modelId="{8D791198-CE3C-A442-B64B-155733442D78}">
      <dgm:prSet phldrT="[Teksti]" custT="1"/>
      <dgm:spPr/>
      <dgm:t>
        <a:bodyPr/>
        <a:lstStyle/>
        <a:p>
          <a:r>
            <a:rPr lang="fi-FI" sz="1100" b="1" dirty="0"/>
            <a:t>Valtakunnallisesti edistettävät ilmiöt: Ekhva 2, Kymsote 0</a:t>
          </a:r>
        </a:p>
      </dgm:t>
    </dgm:pt>
    <dgm:pt modelId="{34ED2203-7FA6-FB43-9B05-EFCC33C35E90}" type="parTrans" cxnId="{25815919-8B14-AA4B-BBA1-BE5703715B57}">
      <dgm:prSet/>
      <dgm:spPr/>
      <dgm:t>
        <a:bodyPr/>
        <a:lstStyle/>
        <a:p>
          <a:endParaRPr lang="fi-FI"/>
        </a:p>
      </dgm:t>
    </dgm:pt>
    <dgm:pt modelId="{8DA385CB-0230-B74C-9CA1-D4BBFBE6F7F5}" type="sibTrans" cxnId="{25815919-8B14-AA4B-BBA1-BE5703715B57}">
      <dgm:prSet/>
      <dgm:spPr/>
      <dgm:t>
        <a:bodyPr/>
        <a:lstStyle/>
        <a:p>
          <a:endParaRPr lang="fi-FI"/>
        </a:p>
      </dgm:t>
    </dgm:pt>
    <dgm:pt modelId="{31DAA202-64B4-1C4C-9E38-116435742BE0}">
      <dgm:prSet phldrT="[Teksti]" custT="1"/>
      <dgm:spPr/>
      <dgm:t>
        <a:bodyPr/>
        <a:lstStyle/>
        <a:p>
          <a:r>
            <a:rPr lang="fi-FI" sz="1100" b="1" dirty="0"/>
            <a:t>Organisaatiotason ilmiöt: Ekhva 3, Kymen HVA 9</a:t>
          </a:r>
        </a:p>
      </dgm:t>
    </dgm:pt>
    <dgm:pt modelId="{BAC42BE3-3ED0-7C47-B6A3-0F27A0883807}" type="sibTrans" cxnId="{8D329FFE-D2D0-1245-AC21-358A8A92A05C}">
      <dgm:prSet/>
      <dgm:spPr/>
      <dgm:t>
        <a:bodyPr/>
        <a:lstStyle/>
        <a:p>
          <a:endParaRPr lang="fi-FI"/>
        </a:p>
      </dgm:t>
    </dgm:pt>
    <dgm:pt modelId="{17E9BF5E-8619-4042-9530-935AA08DBB2A}" type="parTrans" cxnId="{8D329FFE-D2D0-1245-AC21-358A8A92A05C}">
      <dgm:prSet/>
      <dgm:spPr/>
      <dgm:t>
        <a:bodyPr/>
        <a:lstStyle/>
        <a:p>
          <a:endParaRPr lang="fi-FI"/>
        </a:p>
      </dgm:t>
    </dgm:pt>
    <dgm:pt modelId="{556D970D-32C4-9143-A083-FDFF8526D23F}" type="pres">
      <dgm:prSet presAssocID="{DA101505-3735-4E48-B263-1A2FF5F46D39}" presName="composite" presStyleCnt="0">
        <dgm:presLayoutVars>
          <dgm:chMax val="5"/>
          <dgm:dir/>
          <dgm:resizeHandles val="exact"/>
        </dgm:presLayoutVars>
      </dgm:prSet>
      <dgm:spPr/>
    </dgm:pt>
    <dgm:pt modelId="{FE4FAAFE-696D-8C43-A4A3-10FFE98E55C6}" type="pres">
      <dgm:prSet presAssocID="{31DAA202-64B4-1C4C-9E38-116435742BE0}" presName="circle1" presStyleLbl="lnNode1" presStyleIdx="0" presStyleCnt="3"/>
      <dgm:spPr/>
    </dgm:pt>
    <dgm:pt modelId="{4CA10866-5C6B-EF44-B503-38A9EAE3B14E}" type="pres">
      <dgm:prSet presAssocID="{31DAA202-64B4-1C4C-9E38-116435742BE0}" presName="text1" presStyleLbl="revTx" presStyleIdx="0" presStyleCnt="3">
        <dgm:presLayoutVars>
          <dgm:bulletEnabled val="1"/>
        </dgm:presLayoutVars>
      </dgm:prSet>
      <dgm:spPr/>
    </dgm:pt>
    <dgm:pt modelId="{D10D1F00-4EF7-D540-8192-F6A3C19C09E4}" type="pres">
      <dgm:prSet presAssocID="{31DAA202-64B4-1C4C-9E38-116435742BE0}" presName="line1" presStyleLbl="callout" presStyleIdx="0" presStyleCnt="6"/>
      <dgm:spPr/>
    </dgm:pt>
    <dgm:pt modelId="{2CEBCEA8-8BF8-AC47-B68B-4DB361DEAB5C}" type="pres">
      <dgm:prSet presAssocID="{31DAA202-64B4-1C4C-9E38-116435742BE0}" presName="d1" presStyleLbl="callout" presStyleIdx="1" presStyleCnt="6"/>
      <dgm:spPr/>
    </dgm:pt>
    <dgm:pt modelId="{9F5ACD29-0677-4443-BC5B-2792AF7CDC3C}" type="pres">
      <dgm:prSet presAssocID="{7D949D46-CE36-3744-8E4B-B4D455817911}" presName="circle2" presStyleLbl="lnNode1" presStyleIdx="1" presStyleCnt="3"/>
      <dgm:spPr/>
    </dgm:pt>
    <dgm:pt modelId="{5F36BC21-71D0-D14E-AFD5-C77F759B290D}" type="pres">
      <dgm:prSet presAssocID="{7D949D46-CE36-3744-8E4B-B4D455817911}" presName="text2" presStyleLbl="revTx" presStyleIdx="1" presStyleCnt="3">
        <dgm:presLayoutVars>
          <dgm:bulletEnabled val="1"/>
        </dgm:presLayoutVars>
      </dgm:prSet>
      <dgm:spPr/>
    </dgm:pt>
    <dgm:pt modelId="{5B522D7A-333C-7648-BF0E-08D65F133356}" type="pres">
      <dgm:prSet presAssocID="{7D949D46-CE36-3744-8E4B-B4D455817911}" presName="line2" presStyleLbl="callout" presStyleIdx="2" presStyleCnt="6"/>
      <dgm:spPr/>
    </dgm:pt>
    <dgm:pt modelId="{AE26D7BB-F4EA-A347-BF01-F9A3A2636637}" type="pres">
      <dgm:prSet presAssocID="{7D949D46-CE36-3744-8E4B-B4D455817911}" presName="d2" presStyleLbl="callout" presStyleIdx="3" presStyleCnt="6"/>
      <dgm:spPr/>
    </dgm:pt>
    <dgm:pt modelId="{5BCF7F85-3EC6-5D49-A8B0-0CFF8C8E055E}" type="pres">
      <dgm:prSet presAssocID="{8D791198-CE3C-A442-B64B-155733442D78}" presName="circle3" presStyleLbl="lnNode1" presStyleIdx="2" presStyleCnt="3" custScaleX="99597" custScaleY="99675"/>
      <dgm:spPr/>
    </dgm:pt>
    <dgm:pt modelId="{AB72FCCC-1D5E-7D49-8876-B6B21122C915}" type="pres">
      <dgm:prSet presAssocID="{8D791198-CE3C-A442-B64B-155733442D78}" presName="text3" presStyleLbl="revTx" presStyleIdx="2" presStyleCnt="3" custLinFactNeighborX="-969" custLinFactNeighborY="18264">
        <dgm:presLayoutVars>
          <dgm:bulletEnabled val="1"/>
        </dgm:presLayoutVars>
      </dgm:prSet>
      <dgm:spPr/>
    </dgm:pt>
    <dgm:pt modelId="{D2A7DD9A-53DF-9747-A734-75C6758E2F3A}" type="pres">
      <dgm:prSet presAssocID="{8D791198-CE3C-A442-B64B-155733442D78}" presName="line3" presStyleLbl="callout" presStyleIdx="4" presStyleCnt="6"/>
      <dgm:spPr/>
    </dgm:pt>
    <dgm:pt modelId="{8678021E-4121-954A-A4BB-4DB892B541B6}" type="pres">
      <dgm:prSet presAssocID="{8D791198-CE3C-A442-B64B-155733442D78}" presName="d3" presStyleLbl="callout" presStyleIdx="5" presStyleCnt="6"/>
      <dgm:spPr/>
    </dgm:pt>
  </dgm:ptLst>
  <dgm:cxnLst>
    <dgm:cxn modelId="{EED92D12-2734-BA44-8FD4-191DCFBF4D49}" srcId="{DA101505-3735-4E48-B263-1A2FF5F46D39}" destId="{7D949D46-CE36-3744-8E4B-B4D455817911}" srcOrd="1" destOrd="0" parTransId="{1EBF3948-F3B5-8E42-AC19-A78808A64765}" sibTransId="{791D3BA8-A49E-4E43-95AC-106BB1337620}"/>
    <dgm:cxn modelId="{25815919-8B14-AA4B-BBA1-BE5703715B57}" srcId="{DA101505-3735-4E48-B263-1A2FF5F46D39}" destId="{8D791198-CE3C-A442-B64B-155733442D78}" srcOrd="2" destOrd="0" parTransId="{34ED2203-7FA6-FB43-9B05-EFCC33C35E90}" sibTransId="{8DA385CB-0230-B74C-9CA1-D4BBFBE6F7F5}"/>
    <dgm:cxn modelId="{20993028-7536-8244-91CC-ED2FD8C74C75}" type="presOf" srcId="{31DAA202-64B4-1C4C-9E38-116435742BE0}" destId="{4CA10866-5C6B-EF44-B503-38A9EAE3B14E}" srcOrd="0" destOrd="0" presId="urn:microsoft.com/office/officeart/2005/8/layout/target1"/>
    <dgm:cxn modelId="{C83D9237-4B89-5F4B-B740-06FCD9857336}" type="presOf" srcId="{7D949D46-CE36-3744-8E4B-B4D455817911}" destId="{5F36BC21-71D0-D14E-AFD5-C77F759B290D}" srcOrd="0" destOrd="0" presId="urn:microsoft.com/office/officeart/2005/8/layout/target1"/>
    <dgm:cxn modelId="{C66B9D77-CAB7-2246-BA6C-9F19608A5C02}" type="presOf" srcId="{DA101505-3735-4E48-B263-1A2FF5F46D39}" destId="{556D970D-32C4-9143-A083-FDFF8526D23F}" srcOrd="0" destOrd="0" presId="urn:microsoft.com/office/officeart/2005/8/layout/target1"/>
    <dgm:cxn modelId="{A54E84D5-7F99-B344-8EAB-ADC954162833}" type="presOf" srcId="{8D791198-CE3C-A442-B64B-155733442D78}" destId="{AB72FCCC-1D5E-7D49-8876-B6B21122C915}" srcOrd="0" destOrd="0" presId="urn:microsoft.com/office/officeart/2005/8/layout/target1"/>
    <dgm:cxn modelId="{8D329FFE-D2D0-1245-AC21-358A8A92A05C}" srcId="{DA101505-3735-4E48-B263-1A2FF5F46D39}" destId="{31DAA202-64B4-1C4C-9E38-116435742BE0}" srcOrd="0" destOrd="0" parTransId="{17E9BF5E-8619-4042-9530-935AA08DBB2A}" sibTransId="{BAC42BE3-3ED0-7C47-B6A3-0F27A0883807}"/>
    <dgm:cxn modelId="{5FAE6136-AA04-F84D-9C76-AA6C3EB15A58}" type="presParOf" srcId="{556D970D-32C4-9143-A083-FDFF8526D23F}" destId="{FE4FAAFE-696D-8C43-A4A3-10FFE98E55C6}" srcOrd="0" destOrd="0" presId="urn:microsoft.com/office/officeart/2005/8/layout/target1"/>
    <dgm:cxn modelId="{C99C916E-613C-5440-9BE7-62C61C72100E}" type="presParOf" srcId="{556D970D-32C4-9143-A083-FDFF8526D23F}" destId="{4CA10866-5C6B-EF44-B503-38A9EAE3B14E}" srcOrd="1" destOrd="0" presId="urn:microsoft.com/office/officeart/2005/8/layout/target1"/>
    <dgm:cxn modelId="{D8ED8404-E3FD-4A46-97B4-F12DE5D27F1E}" type="presParOf" srcId="{556D970D-32C4-9143-A083-FDFF8526D23F}" destId="{D10D1F00-4EF7-D540-8192-F6A3C19C09E4}" srcOrd="2" destOrd="0" presId="urn:microsoft.com/office/officeart/2005/8/layout/target1"/>
    <dgm:cxn modelId="{74B603A6-8EAB-ED47-B8DC-E68B7EB13CA9}" type="presParOf" srcId="{556D970D-32C4-9143-A083-FDFF8526D23F}" destId="{2CEBCEA8-8BF8-AC47-B68B-4DB361DEAB5C}" srcOrd="3" destOrd="0" presId="urn:microsoft.com/office/officeart/2005/8/layout/target1"/>
    <dgm:cxn modelId="{B4728F56-981C-D047-B92B-BA805C5CAEFC}" type="presParOf" srcId="{556D970D-32C4-9143-A083-FDFF8526D23F}" destId="{9F5ACD29-0677-4443-BC5B-2792AF7CDC3C}" srcOrd="4" destOrd="0" presId="urn:microsoft.com/office/officeart/2005/8/layout/target1"/>
    <dgm:cxn modelId="{115125CC-08F6-694F-92DA-1F7042B329E3}" type="presParOf" srcId="{556D970D-32C4-9143-A083-FDFF8526D23F}" destId="{5F36BC21-71D0-D14E-AFD5-C77F759B290D}" srcOrd="5" destOrd="0" presId="urn:microsoft.com/office/officeart/2005/8/layout/target1"/>
    <dgm:cxn modelId="{F4EA2F80-E218-3346-9009-2FBA68CDD860}" type="presParOf" srcId="{556D970D-32C4-9143-A083-FDFF8526D23F}" destId="{5B522D7A-333C-7648-BF0E-08D65F133356}" srcOrd="6" destOrd="0" presId="urn:microsoft.com/office/officeart/2005/8/layout/target1"/>
    <dgm:cxn modelId="{CE0F4174-DC61-5D46-96D1-2EADA166A135}" type="presParOf" srcId="{556D970D-32C4-9143-A083-FDFF8526D23F}" destId="{AE26D7BB-F4EA-A347-BF01-F9A3A2636637}" srcOrd="7" destOrd="0" presId="urn:microsoft.com/office/officeart/2005/8/layout/target1"/>
    <dgm:cxn modelId="{51F683B9-81D6-E642-9E60-06A4FD163082}" type="presParOf" srcId="{556D970D-32C4-9143-A083-FDFF8526D23F}" destId="{5BCF7F85-3EC6-5D49-A8B0-0CFF8C8E055E}" srcOrd="8" destOrd="0" presId="urn:microsoft.com/office/officeart/2005/8/layout/target1"/>
    <dgm:cxn modelId="{F9FB6FE5-1ABE-9C4A-A46E-99B3311D18EF}" type="presParOf" srcId="{556D970D-32C4-9143-A083-FDFF8526D23F}" destId="{AB72FCCC-1D5E-7D49-8876-B6B21122C915}" srcOrd="9" destOrd="0" presId="urn:microsoft.com/office/officeart/2005/8/layout/target1"/>
    <dgm:cxn modelId="{138320CE-473A-0D47-B967-65D2347D3465}" type="presParOf" srcId="{556D970D-32C4-9143-A083-FDFF8526D23F}" destId="{D2A7DD9A-53DF-9747-A734-75C6758E2F3A}" srcOrd="10" destOrd="0" presId="urn:microsoft.com/office/officeart/2005/8/layout/target1"/>
    <dgm:cxn modelId="{FD55CF59-FB2D-8341-B31A-8277612DB197}" type="presParOf" srcId="{556D970D-32C4-9143-A083-FDFF8526D23F}" destId="{8678021E-4121-954A-A4BB-4DB892B541B6}"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F7F85-3EC6-5D49-A8B0-0CFF8C8E055E}">
      <dsp:nvSpPr>
        <dsp:cNvPr id="0" name=""/>
        <dsp:cNvSpPr/>
      </dsp:nvSpPr>
      <dsp:spPr>
        <a:xfrm>
          <a:off x="387994" y="821011"/>
          <a:ext cx="2435301" cy="24372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5ACD29-0677-4443-BC5B-2792AF7CDC3C}">
      <dsp:nvSpPr>
        <dsp:cNvPr id="0" name=""/>
        <dsp:cNvSpPr/>
      </dsp:nvSpPr>
      <dsp:spPr>
        <a:xfrm>
          <a:off x="872098" y="1306069"/>
          <a:ext cx="1467093" cy="14670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4FAAFE-696D-8C43-A4A3-10FFE98E55C6}">
      <dsp:nvSpPr>
        <dsp:cNvPr id="0" name=""/>
        <dsp:cNvSpPr/>
      </dsp:nvSpPr>
      <dsp:spPr>
        <a:xfrm>
          <a:off x="1361129" y="1795100"/>
          <a:ext cx="489031" cy="4890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A10866-5C6B-EF44-B503-38A9EAE3B14E}">
      <dsp:nvSpPr>
        <dsp:cNvPr id="0" name=""/>
        <dsp:cNvSpPr/>
      </dsp:nvSpPr>
      <dsp:spPr>
        <a:xfrm>
          <a:off x="3235748" y="1986"/>
          <a:ext cx="1222577" cy="713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13970" rIns="13970" bIns="13970" numCol="1" spcCol="1270" anchor="ctr" anchorCtr="0">
          <a:noAutofit/>
        </a:bodyPr>
        <a:lstStyle/>
        <a:p>
          <a:pPr marL="0" lvl="0" indent="0" algn="l" defTabSz="488950">
            <a:lnSpc>
              <a:spcPct val="90000"/>
            </a:lnSpc>
            <a:spcBef>
              <a:spcPct val="0"/>
            </a:spcBef>
            <a:spcAft>
              <a:spcPct val="35000"/>
            </a:spcAft>
            <a:buNone/>
          </a:pPr>
          <a:r>
            <a:rPr lang="fi-FI" sz="1100" b="1" kern="1200" dirty="0"/>
            <a:t>Organisaatiotason ilmiöt: Ekhva 3, Kymen HVA 9</a:t>
          </a:r>
        </a:p>
      </dsp:txBody>
      <dsp:txXfrm>
        <a:off x="3235748" y="1986"/>
        <a:ext cx="1222577" cy="713170"/>
      </dsp:txXfrm>
    </dsp:sp>
    <dsp:sp modelId="{D10D1F00-4EF7-D540-8192-F6A3C19C09E4}">
      <dsp:nvSpPr>
        <dsp:cNvPr id="0" name=""/>
        <dsp:cNvSpPr/>
      </dsp:nvSpPr>
      <dsp:spPr>
        <a:xfrm>
          <a:off x="2930103" y="358571"/>
          <a:ext cx="30564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EBCEA8-8BF8-AC47-B68B-4DB361DEAB5C}">
      <dsp:nvSpPr>
        <dsp:cNvPr id="0" name=""/>
        <dsp:cNvSpPr/>
      </dsp:nvSpPr>
      <dsp:spPr>
        <a:xfrm rot="5400000">
          <a:off x="1426944" y="537679"/>
          <a:ext cx="1680636" cy="1323236"/>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36BC21-71D0-D14E-AFD5-C77F759B290D}">
      <dsp:nvSpPr>
        <dsp:cNvPr id="0" name=""/>
        <dsp:cNvSpPr/>
      </dsp:nvSpPr>
      <dsp:spPr>
        <a:xfrm>
          <a:off x="3235748" y="715156"/>
          <a:ext cx="1222577" cy="713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13970" rIns="13970" bIns="13970" numCol="1" spcCol="1270" anchor="ctr" anchorCtr="0">
          <a:noAutofit/>
        </a:bodyPr>
        <a:lstStyle/>
        <a:p>
          <a:pPr marL="0" lvl="0" indent="0" algn="l" defTabSz="488950">
            <a:lnSpc>
              <a:spcPct val="90000"/>
            </a:lnSpc>
            <a:spcBef>
              <a:spcPct val="0"/>
            </a:spcBef>
            <a:spcAft>
              <a:spcPct val="35000"/>
            </a:spcAft>
            <a:buNone/>
          </a:pPr>
          <a:r>
            <a:rPr lang="fi-FI" sz="1100" b="1" kern="1200" dirty="0"/>
            <a:t>Kuntiin  – HYTE-työhön vietävät ilmiöt: Ekhva 0, Kymen HVA 2</a:t>
          </a:r>
        </a:p>
      </dsp:txBody>
      <dsp:txXfrm>
        <a:off x="3235748" y="715156"/>
        <a:ext cx="1222577" cy="713170"/>
      </dsp:txXfrm>
    </dsp:sp>
    <dsp:sp modelId="{5B522D7A-333C-7648-BF0E-08D65F133356}">
      <dsp:nvSpPr>
        <dsp:cNvPr id="0" name=""/>
        <dsp:cNvSpPr/>
      </dsp:nvSpPr>
      <dsp:spPr>
        <a:xfrm>
          <a:off x="2930103" y="1071742"/>
          <a:ext cx="30564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26D7BB-F4EA-A347-BF01-F9A3A2636637}">
      <dsp:nvSpPr>
        <dsp:cNvPr id="0" name=""/>
        <dsp:cNvSpPr/>
      </dsp:nvSpPr>
      <dsp:spPr>
        <a:xfrm rot="5400000">
          <a:off x="1787686" y="1239724"/>
          <a:ext cx="1309625" cy="972764"/>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72FCCC-1D5E-7D49-8876-B6B21122C915}">
      <dsp:nvSpPr>
        <dsp:cNvPr id="0" name=""/>
        <dsp:cNvSpPr/>
      </dsp:nvSpPr>
      <dsp:spPr>
        <a:xfrm>
          <a:off x="3223901" y="1558580"/>
          <a:ext cx="1222577" cy="713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13970" rIns="13970" bIns="13970" numCol="1" spcCol="1270" anchor="ctr" anchorCtr="0">
          <a:noAutofit/>
        </a:bodyPr>
        <a:lstStyle/>
        <a:p>
          <a:pPr marL="0" lvl="0" indent="0" algn="l" defTabSz="488950">
            <a:lnSpc>
              <a:spcPct val="90000"/>
            </a:lnSpc>
            <a:spcBef>
              <a:spcPct val="0"/>
            </a:spcBef>
            <a:spcAft>
              <a:spcPct val="35000"/>
            </a:spcAft>
            <a:buNone/>
          </a:pPr>
          <a:r>
            <a:rPr lang="fi-FI" sz="1100" b="1" kern="1200" dirty="0"/>
            <a:t>Valtakunnallisesti edistettävät ilmiöt: Ekhva 2, Kymsote 0</a:t>
          </a:r>
        </a:p>
      </dsp:txBody>
      <dsp:txXfrm>
        <a:off x="3223901" y="1558580"/>
        <a:ext cx="1222577" cy="713170"/>
      </dsp:txXfrm>
    </dsp:sp>
    <dsp:sp modelId="{D2A7DD9A-53DF-9747-A734-75C6758E2F3A}">
      <dsp:nvSpPr>
        <dsp:cNvPr id="0" name=""/>
        <dsp:cNvSpPr/>
      </dsp:nvSpPr>
      <dsp:spPr>
        <a:xfrm>
          <a:off x="2930103" y="1784912"/>
          <a:ext cx="30564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78021E-4121-954A-A4BB-4DB892B541B6}">
      <dsp:nvSpPr>
        <dsp:cNvPr id="0" name=""/>
        <dsp:cNvSpPr/>
      </dsp:nvSpPr>
      <dsp:spPr>
        <a:xfrm rot="5400000">
          <a:off x="2148876" y="1941198"/>
          <a:ext cx="935679" cy="622292"/>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390263-28F2-DD4F-90F5-A4C41C4118C1}" type="datetimeFigureOut">
              <a:rPr lang="fi-FI" smtClean="0"/>
              <a:t>16.10.2023</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07E99-7565-E54E-9B59-3898740814F5}" type="slidenum">
              <a:rPr lang="fi-FI" smtClean="0"/>
              <a:t>‹#›</a:t>
            </a:fld>
            <a:endParaRPr lang="fi-FI" dirty="0"/>
          </a:p>
        </p:txBody>
      </p:sp>
    </p:spTree>
    <p:extLst>
      <p:ext uri="{BB962C8B-B14F-4D97-AF65-F5344CB8AC3E}">
        <p14:creationId xmlns:p14="http://schemas.microsoft.com/office/powerpoint/2010/main" val="67571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0A73FE6-9A08-3040-B74A-B852E51DA9C9}" type="slidenum">
              <a:rPr lang="fi-FI" smtClean="0"/>
              <a:t>2</a:t>
            </a:fld>
            <a:endParaRPr lang="fi-FI" dirty="0"/>
          </a:p>
        </p:txBody>
      </p:sp>
    </p:spTree>
    <p:extLst>
      <p:ext uri="{BB962C8B-B14F-4D97-AF65-F5344CB8AC3E}">
        <p14:creationId xmlns:p14="http://schemas.microsoft.com/office/powerpoint/2010/main" val="184246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2183612A-0EF6-A442-9EA8-4ED51B6B72F3}" type="slidenum">
              <a:rPr lang="fi-FI" smtClean="0"/>
              <a:t>3</a:t>
            </a:fld>
            <a:endParaRPr lang="fi-FI" dirty="0"/>
          </a:p>
        </p:txBody>
      </p:sp>
    </p:spTree>
    <p:extLst>
      <p:ext uri="{BB962C8B-B14F-4D97-AF65-F5344CB8AC3E}">
        <p14:creationId xmlns:p14="http://schemas.microsoft.com/office/powerpoint/2010/main" val="2507039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10C965-32F7-B821-14D1-F3BD5B718AC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78C6573-BF8C-34C8-04C2-772ED921B9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8713D3B-32C6-B633-3EB5-72A7B390B7E4}"/>
              </a:ext>
            </a:extLst>
          </p:cNvPr>
          <p:cNvSpPr>
            <a:spLocks noGrp="1"/>
          </p:cNvSpPr>
          <p:nvPr>
            <p:ph type="dt" sz="half" idx="10"/>
          </p:nvPr>
        </p:nvSpPr>
        <p:spPr/>
        <p:txBody>
          <a:bodyPr/>
          <a:lstStyle/>
          <a:p>
            <a:fld id="{BD9B452A-1823-2444-B03F-524BC6DADC2D}" type="datetimeFigureOut">
              <a:rPr lang="fi-FI" smtClean="0"/>
              <a:t>16.10.2023</a:t>
            </a:fld>
            <a:endParaRPr lang="fi-FI" dirty="0"/>
          </a:p>
        </p:txBody>
      </p:sp>
      <p:sp>
        <p:nvSpPr>
          <p:cNvPr id="5" name="Alatunnisteen paikkamerkki 4">
            <a:extLst>
              <a:ext uri="{FF2B5EF4-FFF2-40B4-BE49-F238E27FC236}">
                <a16:creationId xmlns:a16="http://schemas.microsoft.com/office/drawing/2014/main" id="{8BBA4700-1EA7-DEA9-7DA1-BC0B6E1D591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A22B7EF1-2814-A517-662C-FB2EEBA1BED6}"/>
              </a:ext>
            </a:extLst>
          </p:cNvPr>
          <p:cNvSpPr>
            <a:spLocks noGrp="1"/>
          </p:cNvSpPr>
          <p:nvPr>
            <p:ph type="sldNum" sz="quarter" idx="12"/>
          </p:nvPr>
        </p:nvSpPr>
        <p:spPr/>
        <p:txBody>
          <a:bodyPr/>
          <a:lstStyle/>
          <a:p>
            <a:fld id="{33440AD1-F443-4B4F-97D9-A1AC7EBC70EB}" type="slidenum">
              <a:rPr lang="fi-FI" smtClean="0"/>
              <a:t>‹#›</a:t>
            </a:fld>
            <a:endParaRPr lang="fi-FI" dirty="0"/>
          </a:p>
        </p:txBody>
      </p:sp>
    </p:spTree>
    <p:extLst>
      <p:ext uri="{BB962C8B-B14F-4D97-AF65-F5344CB8AC3E}">
        <p14:creationId xmlns:p14="http://schemas.microsoft.com/office/powerpoint/2010/main" val="56303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7A13EA-9EEB-F85D-E69C-71182F176BB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EC80AA5F-E6CA-624C-554B-6883DD29E2ED}"/>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CDC62ED-DE79-66A5-FFAF-469A2E086CD7}"/>
              </a:ext>
            </a:extLst>
          </p:cNvPr>
          <p:cNvSpPr>
            <a:spLocks noGrp="1"/>
          </p:cNvSpPr>
          <p:nvPr>
            <p:ph type="dt" sz="half" idx="10"/>
          </p:nvPr>
        </p:nvSpPr>
        <p:spPr/>
        <p:txBody>
          <a:bodyPr/>
          <a:lstStyle/>
          <a:p>
            <a:fld id="{BD9B452A-1823-2444-B03F-524BC6DADC2D}" type="datetimeFigureOut">
              <a:rPr lang="fi-FI" smtClean="0"/>
              <a:t>16.10.2023</a:t>
            </a:fld>
            <a:endParaRPr lang="fi-FI" dirty="0"/>
          </a:p>
        </p:txBody>
      </p:sp>
      <p:sp>
        <p:nvSpPr>
          <p:cNvPr id="5" name="Alatunnisteen paikkamerkki 4">
            <a:extLst>
              <a:ext uri="{FF2B5EF4-FFF2-40B4-BE49-F238E27FC236}">
                <a16:creationId xmlns:a16="http://schemas.microsoft.com/office/drawing/2014/main" id="{94586FB4-2336-15C3-792A-33BC4790C1F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45EECEC3-4D9F-028D-46F8-70C7309565AE}"/>
              </a:ext>
            </a:extLst>
          </p:cNvPr>
          <p:cNvSpPr>
            <a:spLocks noGrp="1"/>
          </p:cNvSpPr>
          <p:nvPr>
            <p:ph type="sldNum" sz="quarter" idx="12"/>
          </p:nvPr>
        </p:nvSpPr>
        <p:spPr/>
        <p:txBody>
          <a:bodyPr/>
          <a:lstStyle/>
          <a:p>
            <a:fld id="{33440AD1-F443-4B4F-97D9-A1AC7EBC70EB}" type="slidenum">
              <a:rPr lang="fi-FI" smtClean="0"/>
              <a:t>‹#›</a:t>
            </a:fld>
            <a:endParaRPr lang="fi-FI" dirty="0"/>
          </a:p>
        </p:txBody>
      </p:sp>
    </p:spTree>
    <p:extLst>
      <p:ext uri="{BB962C8B-B14F-4D97-AF65-F5344CB8AC3E}">
        <p14:creationId xmlns:p14="http://schemas.microsoft.com/office/powerpoint/2010/main" val="1063463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F04485F-C5FB-79DD-E650-96EB5727B2F4}"/>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52A32F77-FDC9-9086-A875-47DF429D755F}"/>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5A7BEAE-3B14-E7F8-66F5-BC0F1A47367D}"/>
              </a:ext>
            </a:extLst>
          </p:cNvPr>
          <p:cNvSpPr>
            <a:spLocks noGrp="1"/>
          </p:cNvSpPr>
          <p:nvPr>
            <p:ph type="dt" sz="half" idx="10"/>
          </p:nvPr>
        </p:nvSpPr>
        <p:spPr/>
        <p:txBody>
          <a:bodyPr/>
          <a:lstStyle/>
          <a:p>
            <a:fld id="{BD9B452A-1823-2444-B03F-524BC6DADC2D}" type="datetimeFigureOut">
              <a:rPr lang="fi-FI" smtClean="0"/>
              <a:t>16.10.2023</a:t>
            </a:fld>
            <a:endParaRPr lang="fi-FI" dirty="0"/>
          </a:p>
        </p:txBody>
      </p:sp>
      <p:sp>
        <p:nvSpPr>
          <p:cNvPr id="5" name="Alatunnisteen paikkamerkki 4">
            <a:extLst>
              <a:ext uri="{FF2B5EF4-FFF2-40B4-BE49-F238E27FC236}">
                <a16:creationId xmlns:a16="http://schemas.microsoft.com/office/drawing/2014/main" id="{47B74ED3-3EA8-A10A-5763-7D88B9613C4C}"/>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46773D97-9535-CF63-C634-E25A309CC3AB}"/>
              </a:ext>
            </a:extLst>
          </p:cNvPr>
          <p:cNvSpPr>
            <a:spLocks noGrp="1"/>
          </p:cNvSpPr>
          <p:nvPr>
            <p:ph type="sldNum" sz="quarter" idx="12"/>
          </p:nvPr>
        </p:nvSpPr>
        <p:spPr/>
        <p:txBody>
          <a:bodyPr/>
          <a:lstStyle/>
          <a:p>
            <a:fld id="{33440AD1-F443-4B4F-97D9-A1AC7EBC70EB}" type="slidenum">
              <a:rPr lang="fi-FI" smtClean="0"/>
              <a:t>‹#›</a:t>
            </a:fld>
            <a:endParaRPr lang="fi-FI" dirty="0"/>
          </a:p>
        </p:txBody>
      </p:sp>
    </p:spTree>
    <p:extLst>
      <p:ext uri="{BB962C8B-B14F-4D97-AF65-F5344CB8AC3E}">
        <p14:creationId xmlns:p14="http://schemas.microsoft.com/office/powerpoint/2010/main" val="337531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DF16CF-B4DC-BB87-A4ED-67017F59719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2C66970-234A-22ED-E75A-6AE3E8AD0EE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E9B6AF7-44C6-0B12-F544-26D4B50F8F14}"/>
              </a:ext>
            </a:extLst>
          </p:cNvPr>
          <p:cNvSpPr>
            <a:spLocks noGrp="1"/>
          </p:cNvSpPr>
          <p:nvPr>
            <p:ph type="dt" sz="half" idx="10"/>
          </p:nvPr>
        </p:nvSpPr>
        <p:spPr/>
        <p:txBody>
          <a:bodyPr/>
          <a:lstStyle/>
          <a:p>
            <a:fld id="{BD9B452A-1823-2444-B03F-524BC6DADC2D}" type="datetimeFigureOut">
              <a:rPr lang="fi-FI" smtClean="0"/>
              <a:t>16.10.2023</a:t>
            </a:fld>
            <a:endParaRPr lang="fi-FI" dirty="0"/>
          </a:p>
        </p:txBody>
      </p:sp>
      <p:sp>
        <p:nvSpPr>
          <p:cNvPr id="5" name="Alatunnisteen paikkamerkki 4">
            <a:extLst>
              <a:ext uri="{FF2B5EF4-FFF2-40B4-BE49-F238E27FC236}">
                <a16:creationId xmlns:a16="http://schemas.microsoft.com/office/drawing/2014/main" id="{5744C8F4-C761-AFC4-FDE9-410936553D56}"/>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27065924-72C7-54A8-7D62-E1D728BC279E}"/>
              </a:ext>
            </a:extLst>
          </p:cNvPr>
          <p:cNvSpPr>
            <a:spLocks noGrp="1"/>
          </p:cNvSpPr>
          <p:nvPr>
            <p:ph type="sldNum" sz="quarter" idx="12"/>
          </p:nvPr>
        </p:nvSpPr>
        <p:spPr/>
        <p:txBody>
          <a:bodyPr/>
          <a:lstStyle/>
          <a:p>
            <a:fld id="{33440AD1-F443-4B4F-97D9-A1AC7EBC70EB}" type="slidenum">
              <a:rPr lang="fi-FI" smtClean="0"/>
              <a:t>‹#›</a:t>
            </a:fld>
            <a:endParaRPr lang="fi-FI" dirty="0"/>
          </a:p>
        </p:txBody>
      </p:sp>
    </p:spTree>
    <p:extLst>
      <p:ext uri="{BB962C8B-B14F-4D97-AF65-F5344CB8AC3E}">
        <p14:creationId xmlns:p14="http://schemas.microsoft.com/office/powerpoint/2010/main" val="317058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0804ED-F238-4388-CEA9-56AC3B8357F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71C58083-C4D1-2E5E-A6E4-67A5ADB122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F4FB282-B66C-43EF-B18B-50C8D5F01C06}"/>
              </a:ext>
            </a:extLst>
          </p:cNvPr>
          <p:cNvSpPr>
            <a:spLocks noGrp="1"/>
          </p:cNvSpPr>
          <p:nvPr>
            <p:ph type="dt" sz="half" idx="10"/>
          </p:nvPr>
        </p:nvSpPr>
        <p:spPr/>
        <p:txBody>
          <a:bodyPr/>
          <a:lstStyle/>
          <a:p>
            <a:fld id="{BD9B452A-1823-2444-B03F-524BC6DADC2D}" type="datetimeFigureOut">
              <a:rPr lang="fi-FI" smtClean="0"/>
              <a:t>16.10.2023</a:t>
            </a:fld>
            <a:endParaRPr lang="fi-FI" dirty="0"/>
          </a:p>
        </p:txBody>
      </p:sp>
      <p:sp>
        <p:nvSpPr>
          <p:cNvPr id="5" name="Alatunnisteen paikkamerkki 4">
            <a:extLst>
              <a:ext uri="{FF2B5EF4-FFF2-40B4-BE49-F238E27FC236}">
                <a16:creationId xmlns:a16="http://schemas.microsoft.com/office/drawing/2014/main" id="{BD5B7706-3F18-C637-84EF-A8FB100FFB46}"/>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6D02767C-75AE-5356-4148-B613BC003682}"/>
              </a:ext>
            </a:extLst>
          </p:cNvPr>
          <p:cNvSpPr>
            <a:spLocks noGrp="1"/>
          </p:cNvSpPr>
          <p:nvPr>
            <p:ph type="sldNum" sz="quarter" idx="12"/>
          </p:nvPr>
        </p:nvSpPr>
        <p:spPr/>
        <p:txBody>
          <a:bodyPr/>
          <a:lstStyle/>
          <a:p>
            <a:fld id="{33440AD1-F443-4B4F-97D9-A1AC7EBC70EB}" type="slidenum">
              <a:rPr lang="fi-FI" smtClean="0"/>
              <a:t>‹#›</a:t>
            </a:fld>
            <a:endParaRPr lang="fi-FI" dirty="0"/>
          </a:p>
        </p:txBody>
      </p:sp>
    </p:spTree>
    <p:extLst>
      <p:ext uri="{BB962C8B-B14F-4D97-AF65-F5344CB8AC3E}">
        <p14:creationId xmlns:p14="http://schemas.microsoft.com/office/powerpoint/2010/main" val="314460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757225-F7F7-C019-BDB7-EC1E8F9339D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34EBD33-2CDD-EF2B-FABD-E4638DFC0A8D}"/>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6EC8D62-49EB-7474-C85E-5F19C4255CB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B99D3F7-EF18-4088-219F-DC07701228DB}"/>
              </a:ext>
            </a:extLst>
          </p:cNvPr>
          <p:cNvSpPr>
            <a:spLocks noGrp="1"/>
          </p:cNvSpPr>
          <p:nvPr>
            <p:ph type="dt" sz="half" idx="10"/>
          </p:nvPr>
        </p:nvSpPr>
        <p:spPr/>
        <p:txBody>
          <a:bodyPr/>
          <a:lstStyle/>
          <a:p>
            <a:fld id="{BD9B452A-1823-2444-B03F-524BC6DADC2D}" type="datetimeFigureOut">
              <a:rPr lang="fi-FI" smtClean="0"/>
              <a:t>16.10.2023</a:t>
            </a:fld>
            <a:endParaRPr lang="fi-FI" dirty="0"/>
          </a:p>
        </p:txBody>
      </p:sp>
      <p:sp>
        <p:nvSpPr>
          <p:cNvPr id="6" name="Alatunnisteen paikkamerkki 5">
            <a:extLst>
              <a:ext uri="{FF2B5EF4-FFF2-40B4-BE49-F238E27FC236}">
                <a16:creationId xmlns:a16="http://schemas.microsoft.com/office/drawing/2014/main" id="{42B2B17D-1EF6-970A-1682-1204206F14B8}"/>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A5AC9BC2-B123-3C00-14C5-770CC8F99A1A}"/>
              </a:ext>
            </a:extLst>
          </p:cNvPr>
          <p:cNvSpPr>
            <a:spLocks noGrp="1"/>
          </p:cNvSpPr>
          <p:nvPr>
            <p:ph type="sldNum" sz="quarter" idx="12"/>
          </p:nvPr>
        </p:nvSpPr>
        <p:spPr/>
        <p:txBody>
          <a:bodyPr/>
          <a:lstStyle/>
          <a:p>
            <a:fld id="{33440AD1-F443-4B4F-97D9-A1AC7EBC70EB}" type="slidenum">
              <a:rPr lang="fi-FI" smtClean="0"/>
              <a:t>‹#›</a:t>
            </a:fld>
            <a:endParaRPr lang="fi-FI" dirty="0"/>
          </a:p>
        </p:txBody>
      </p:sp>
    </p:spTree>
    <p:extLst>
      <p:ext uri="{BB962C8B-B14F-4D97-AF65-F5344CB8AC3E}">
        <p14:creationId xmlns:p14="http://schemas.microsoft.com/office/powerpoint/2010/main" val="297117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EBD0D1-A90B-AB3D-5F46-F99B7EABFB58}"/>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C59968A-0E93-C703-572B-EC4D0DA80E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615FEDC4-4316-CCC5-53F3-5BF7883A717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F3B98F06-B0DE-7DAF-9202-8C0C8F4996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3ED3107-94FF-C9B6-7D16-AE326301F900}"/>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0E70842A-DD75-4DB0-35B5-6ED0539C7CD8}"/>
              </a:ext>
            </a:extLst>
          </p:cNvPr>
          <p:cNvSpPr>
            <a:spLocks noGrp="1"/>
          </p:cNvSpPr>
          <p:nvPr>
            <p:ph type="dt" sz="half" idx="10"/>
          </p:nvPr>
        </p:nvSpPr>
        <p:spPr/>
        <p:txBody>
          <a:bodyPr/>
          <a:lstStyle/>
          <a:p>
            <a:fld id="{BD9B452A-1823-2444-B03F-524BC6DADC2D}" type="datetimeFigureOut">
              <a:rPr lang="fi-FI" smtClean="0"/>
              <a:t>16.10.2023</a:t>
            </a:fld>
            <a:endParaRPr lang="fi-FI" dirty="0"/>
          </a:p>
        </p:txBody>
      </p:sp>
      <p:sp>
        <p:nvSpPr>
          <p:cNvPr id="8" name="Alatunnisteen paikkamerkki 7">
            <a:extLst>
              <a:ext uri="{FF2B5EF4-FFF2-40B4-BE49-F238E27FC236}">
                <a16:creationId xmlns:a16="http://schemas.microsoft.com/office/drawing/2014/main" id="{6E903E47-A7C9-4625-715E-2687B7954E1C}"/>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C5FC853D-5747-1BC2-5242-E298E9B62EF5}"/>
              </a:ext>
            </a:extLst>
          </p:cNvPr>
          <p:cNvSpPr>
            <a:spLocks noGrp="1"/>
          </p:cNvSpPr>
          <p:nvPr>
            <p:ph type="sldNum" sz="quarter" idx="12"/>
          </p:nvPr>
        </p:nvSpPr>
        <p:spPr/>
        <p:txBody>
          <a:bodyPr/>
          <a:lstStyle/>
          <a:p>
            <a:fld id="{33440AD1-F443-4B4F-97D9-A1AC7EBC70EB}" type="slidenum">
              <a:rPr lang="fi-FI" smtClean="0"/>
              <a:t>‹#›</a:t>
            </a:fld>
            <a:endParaRPr lang="fi-FI" dirty="0"/>
          </a:p>
        </p:txBody>
      </p:sp>
    </p:spTree>
    <p:extLst>
      <p:ext uri="{BB962C8B-B14F-4D97-AF65-F5344CB8AC3E}">
        <p14:creationId xmlns:p14="http://schemas.microsoft.com/office/powerpoint/2010/main" val="273272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38D375-E5F3-D45B-B1DA-389580503D1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DD9F163-58B2-F43E-D6A4-B6505AE22C94}"/>
              </a:ext>
            </a:extLst>
          </p:cNvPr>
          <p:cNvSpPr>
            <a:spLocks noGrp="1"/>
          </p:cNvSpPr>
          <p:nvPr>
            <p:ph type="dt" sz="half" idx="10"/>
          </p:nvPr>
        </p:nvSpPr>
        <p:spPr/>
        <p:txBody>
          <a:bodyPr/>
          <a:lstStyle/>
          <a:p>
            <a:fld id="{BD9B452A-1823-2444-B03F-524BC6DADC2D}" type="datetimeFigureOut">
              <a:rPr lang="fi-FI" smtClean="0"/>
              <a:t>16.10.2023</a:t>
            </a:fld>
            <a:endParaRPr lang="fi-FI" dirty="0"/>
          </a:p>
        </p:txBody>
      </p:sp>
      <p:sp>
        <p:nvSpPr>
          <p:cNvPr id="4" name="Alatunnisteen paikkamerkki 3">
            <a:extLst>
              <a:ext uri="{FF2B5EF4-FFF2-40B4-BE49-F238E27FC236}">
                <a16:creationId xmlns:a16="http://schemas.microsoft.com/office/drawing/2014/main" id="{9CCE0EFA-12BE-388D-AEB0-98B8E3472700}"/>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5F59DC7D-6B51-FE99-797B-72A066DE847B}"/>
              </a:ext>
            </a:extLst>
          </p:cNvPr>
          <p:cNvSpPr>
            <a:spLocks noGrp="1"/>
          </p:cNvSpPr>
          <p:nvPr>
            <p:ph type="sldNum" sz="quarter" idx="12"/>
          </p:nvPr>
        </p:nvSpPr>
        <p:spPr/>
        <p:txBody>
          <a:bodyPr/>
          <a:lstStyle/>
          <a:p>
            <a:fld id="{33440AD1-F443-4B4F-97D9-A1AC7EBC70EB}" type="slidenum">
              <a:rPr lang="fi-FI" smtClean="0"/>
              <a:t>‹#›</a:t>
            </a:fld>
            <a:endParaRPr lang="fi-FI" dirty="0"/>
          </a:p>
        </p:txBody>
      </p:sp>
    </p:spTree>
    <p:extLst>
      <p:ext uri="{BB962C8B-B14F-4D97-AF65-F5344CB8AC3E}">
        <p14:creationId xmlns:p14="http://schemas.microsoft.com/office/powerpoint/2010/main" val="24321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24BEE75-7242-8CA8-52D5-E18426D11F8A}"/>
              </a:ext>
            </a:extLst>
          </p:cNvPr>
          <p:cNvSpPr>
            <a:spLocks noGrp="1"/>
          </p:cNvSpPr>
          <p:nvPr>
            <p:ph type="dt" sz="half" idx="10"/>
          </p:nvPr>
        </p:nvSpPr>
        <p:spPr/>
        <p:txBody>
          <a:bodyPr/>
          <a:lstStyle/>
          <a:p>
            <a:fld id="{BD9B452A-1823-2444-B03F-524BC6DADC2D}" type="datetimeFigureOut">
              <a:rPr lang="fi-FI" smtClean="0"/>
              <a:t>16.10.2023</a:t>
            </a:fld>
            <a:endParaRPr lang="fi-FI" dirty="0"/>
          </a:p>
        </p:txBody>
      </p:sp>
      <p:sp>
        <p:nvSpPr>
          <p:cNvPr id="3" name="Alatunnisteen paikkamerkki 2">
            <a:extLst>
              <a:ext uri="{FF2B5EF4-FFF2-40B4-BE49-F238E27FC236}">
                <a16:creationId xmlns:a16="http://schemas.microsoft.com/office/drawing/2014/main" id="{29F2CDE8-4E81-424A-48C2-C3A32F842BE0}"/>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D0E4C50A-E10D-FE51-9B9A-8C00F03D9907}"/>
              </a:ext>
            </a:extLst>
          </p:cNvPr>
          <p:cNvSpPr>
            <a:spLocks noGrp="1"/>
          </p:cNvSpPr>
          <p:nvPr>
            <p:ph type="sldNum" sz="quarter" idx="12"/>
          </p:nvPr>
        </p:nvSpPr>
        <p:spPr/>
        <p:txBody>
          <a:bodyPr/>
          <a:lstStyle/>
          <a:p>
            <a:fld id="{33440AD1-F443-4B4F-97D9-A1AC7EBC70EB}" type="slidenum">
              <a:rPr lang="fi-FI" smtClean="0"/>
              <a:t>‹#›</a:t>
            </a:fld>
            <a:endParaRPr lang="fi-FI" dirty="0"/>
          </a:p>
        </p:txBody>
      </p:sp>
    </p:spTree>
    <p:extLst>
      <p:ext uri="{BB962C8B-B14F-4D97-AF65-F5344CB8AC3E}">
        <p14:creationId xmlns:p14="http://schemas.microsoft.com/office/powerpoint/2010/main" val="349695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3063AC-BFE4-F0A2-AA4C-E7E00AFF29C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40A419BD-ABEB-0EC1-27F6-0293976F6D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4D9F2DAA-0379-EA0D-EB80-F4E8002D3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E7871C4-259A-BB0C-D504-37C6494EB44E}"/>
              </a:ext>
            </a:extLst>
          </p:cNvPr>
          <p:cNvSpPr>
            <a:spLocks noGrp="1"/>
          </p:cNvSpPr>
          <p:nvPr>
            <p:ph type="dt" sz="half" idx="10"/>
          </p:nvPr>
        </p:nvSpPr>
        <p:spPr/>
        <p:txBody>
          <a:bodyPr/>
          <a:lstStyle/>
          <a:p>
            <a:fld id="{BD9B452A-1823-2444-B03F-524BC6DADC2D}" type="datetimeFigureOut">
              <a:rPr lang="fi-FI" smtClean="0"/>
              <a:t>16.10.2023</a:t>
            </a:fld>
            <a:endParaRPr lang="fi-FI" dirty="0"/>
          </a:p>
        </p:txBody>
      </p:sp>
      <p:sp>
        <p:nvSpPr>
          <p:cNvPr id="6" name="Alatunnisteen paikkamerkki 5">
            <a:extLst>
              <a:ext uri="{FF2B5EF4-FFF2-40B4-BE49-F238E27FC236}">
                <a16:creationId xmlns:a16="http://schemas.microsoft.com/office/drawing/2014/main" id="{D34D718E-4E43-6F46-62E8-2EBD7A22DEA2}"/>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22E2F9D5-479F-89E5-CE83-FA7E03D32841}"/>
              </a:ext>
            </a:extLst>
          </p:cNvPr>
          <p:cNvSpPr>
            <a:spLocks noGrp="1"/>
          </p:cNvSpPr>
          <p:nvPr>
            <p:ph type="sldNum" sz="quarter" idx="12"/>
          </p:nvPr>
        </p:nvSpPr>
        <p:spPr/>
        <p:txBody>
          <a:bodyPr/>
          <a:lstStyle/>
          <a:p>
            <a:fld id="{33440AD1-F443-4B4F-97D9-A1AC7EBC70EB}" type="slidenum">
              <a:rPr lang="fi-FI" smtClean="0"/>
              <a:t>‹#›</a:t>
            </a:fld>
            <a:endParaRPr lang="fi-FI" dirty="0"/>
          </a:p>
        </p:txBody>
      </p:sp>
    </p:spTree>
    <p:extLst>
      <p:ext uri="{BB962C8B-B14F-4D97-AF65-F5344CB8AC3E}">
        <p14:creationId xmlns:p14="http://schemas.microsoft.com/office/powerpoint/2010/main" val="369438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47EA5C-B8A8-2011-3838-3818AD42F30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1BBACCFD-1B45-2797-1476-22BD1DCCED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C71D122E-FAF1-D620-06F2-1ED3B5A5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EFC555C-328B-7215-42F9-DF1EF63082BE}"/>
              </a:ext>
            </a:extLst>
          </p:cNvPr>
          <p:cNvSpPr>
            <a:spLocks noGrp="1"/>
          </p:cNvSpPr>
          <p:nvPr>
            <p:ph type="dt" sz="half" idx="10"/>
          </p:nvPr>
        </p:nvSpPr>
        <p:spPr/>
        <p:txBody>
          <a:bodyPr/>
          <a:lstStyle/>
          <a:p>
            <a:fld id="{BD9B452A-1823-2444-B03F-524BC6DADC2D}" type="datetimeFigureOut">
              <a:rPr lang="fi-FI" smtClean="0"/>
              <a:t>16.10.2023</a:t>
            </a:fld>
            <a:endParaRPr lang="fi-FI" dirty="0"/>
          </a:p>
        </p:txBody>
      </p:sp>
      <p:sp>
        <p:nvSpPr>
          <p:cNvPr id="6" name="Alatunnisteen paikkamerkki 5">
            <a:extLst>
              <a:ext uri="{FF2B5EF4-FFF2-40B4-BE49-F238E27FC236}">
                <a16:creationId xmlns:a16="http://schemas.microsoft.com/office/drawing/2014/main" id="{E5126F54-217E-45C4-4506-D0B5B469628F}"/>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3E2A6179-5B07-BE2F-C713-AF94154CC014}"/>
              </a:ext>
            </a:extLst>
          </p:cNvPr>
          <p:cNvSpPr>
            <a:spLocks noGrp="1"/>
          </p:cNvSpPr>
          <p:nvPr>
            <p:ph type="sldNum" sz="quarter" idx="12"/>
          </p:nvPr>
        </p:nvSpPr>
        <p:spPr/>
        <p:txBody>
          <a:bodyPr/>
          <a:lstStyle/>
          <a:p>
            <a:fld id="{33440AD1-F443-4B4F-97D9-A1AC7EBC70EB}" type="slidenum">
              <a:rPr lang="fi-FI" smtClean="0"/>
              <a:t>‹#›</a:t>
            </a:fld>
            <a:endParaRPr lang="fi-FI" dirty="0"/>
          </a:p>
        </p:txBody>
      </p:sp>
    </p:spTree>
    <p:extLst>
      <p:ext uri="{BB962C8B-B14F-4D97-AF65-F5344CB8AC3E}">
        <p14:creationId xmlns:p14="http://schemas.microsoft.com/office/powerpoint/2010/main" val="352591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0585BD2-809D-5647-19A2-94D1F7BD26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668BEAF6-A032-4147-85E7-EC0267D40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83C03D2-C4D9-2C43-2BD4-CD41966354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B452A-1823-2444-B03F-524BC6DADC2D}" type="datetimeFigureOut">
              <a:rPr lang="fi-FI" smtClean="0"/>
              <a:t>16.10.2023</a:t>
            </a:fld>
            <a:endParaRPr lang="fi-FI" dirty="0"/>
          </a:p>
        </p:txBody>
      </p:sp>
      <p:sp>
        <p:nvSpPr>
          <p:cNvPr id="5" name="Alatunnisteen paikkamerkki 4">
            <a:extLst>
              <a:ext uri="{FF2B5EF4-FFF2-40B4-BE49-F238E27FC236}">
                <a16:creationId xmlns:a16="http://schemas.microsoft.com/office/drawing/2014/main" id="{0B36CD3E-669E-166A-4CB8-5B6F586AB1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00BF44B1-AAEE-21B1-065D-50E80FF2E7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40AD1-F443-4B4F-97D9-A1AC7EBC70EB}" type="slidenum">
              <a:rPr lang="fi-FI" smtClean="0"/>
              <a:t>‹#›</a:t>
            </a:fld>
            <a:endParaRPr lang="fi-FI" dirty="0"/>
          </a:p>
        </p:txBody>
      </p:sp>
    </p:spTree>
    <p:extLst>
      <p:ext uri="{BB962C8B-B14F-4D97-AF65-F5344CB8AC3E}">
        <p14:creationId xmlns:p14="http://schemas.microsoft.com/office/powerpoint/2010/main" val="243817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9E69FB-9872-6C40-B19C-D96DB2B2624A}"/>
              </a:ext>
            </a:extLst>
          </p:cNvPr>
          <p:cNvSpPr>
            <a:spLocks noGrp="1"/>
          </p:cNvSpPr>
          <p:nvPr>
            <p:ph type="ctrTitle"/>
          </p:nvPr>
        </p:nvSpPr>
        <p:spPr>
          <a:xfrm>
            <a:off x="1014984" y="607533"/>
            <a:ext cx="4540864" cy="3350676"/>
          </a:xfrm>
        </p:spPr>
        <p:txBody>
          <a:bodyPr anchor="ctr">
            <a:noAutofit/>
          </a:bodyPr>
          <a:lstStyle/>
          <a:p>
            <a:r>
              <a:rPr lang="fi-FI" sz="3600" dirty="0">
                <a:latin typeface="+mn-lt"/>
              </a:rPr>
              <a:t>Etelä-Karjalan ja Kymenlaakson hyvinvointialueiden</a:t>
            </a:r>
            <a:br>
              <a:rPr lang="fi-FI" sz="3600" dirty="0">
                <a:latin typeface="+mn-lt"/>
              </a:rPr>
            </a:br>
            <a:r>
              <a:rPr lang="fi-FI" sz="3600" dirty="0">
                <a:latin typeface="+mn-lt"/>
              </a:rPr>
              <a:t>sosiaalisen raportoinnin kevätkausi 2023 </a:t>
            </a:r>
          </a:p>
        </p:txBody>
      </p:sp>
      <p:sp>
        <p:nvSpPr>
          <p:cNvPr id="3" name="Alaotsikko 2">
            <a:extLst>
              <a:ext uri="{FF2B5EF4-FFF2-40B4-BE49-F238E27FC236}">
                <a16:creationId xmlns:a16="http://schemas.microsoft.com/office/drawing/2014/main" id="{C08F5350-F0B6-3840-BDAA-A94A4EAC5A82}"/>
              </a:ext>
            </a:extLst>
          </p:cNvPr>
          <p:cNvSpPr>
            <a:spLocks noGrp="1"/>
          </p:cNvSpPr>
          <p:nvPr>
            <p:ph type="subTitle" idx="1"/>
          </p:nvPr>
        </p:nvSpPr>
        <p:spPr>
          <a:xfrm>
            <a:off x="996468" y="4526280"/>
            <a:ext cx="4559379" cy="1724187"/>
          </a:xfrm>
        </p:spPr>
        <p:txBody>
          <a:bodyPr>
            <a:normAutofit fontScale="92500"/>
          </a:bodyPr>
          <a:lstStyle/>
          <a:p>
            <a:pPr algn="l"/>
            <a:r>
              <a:rPr lang="fi-FI" dirty="0"/>
              <a:t>Sosiaalityön aamukahvit 29.8.2023</a:t>
            </a:r>
          </a:p>
          <a:p>
            <a:pPr algn="l"/>
            <a:endParaRPr lang="fi-FI" sz="2000" dirty="0"/>
          </a:p>
          <a:p>
            <a:pPr algn="l"/>
            <a:r>
              <a:rPr lang="fi-FI" sz="2000" dirty="0"/>
              <a:t>Hanna Jokimies ja Hanna Savolainen</a:t>
            </a:r>
          </a:p>
          <a:p>
            <a:pPr algn="l"/>
            <a:r>
              <a:rPr lang="fi-FI" sz="2000" dirty="0"/>
              <a:t>Sosiaalityön osaamisen koordinaatio, Socom</a:t>
            </a:r>
          </a:p>
        </p:txBody>
      </p:sp>
      <p:pic>
        <p:nvPicPr>
          <p:cNvPr id="28" name="Kuva 27" descr="Muistio, silmälasit ja kahvin asetelma">
            <a:extLst>
              <a:ext uri="{FF2B5EF4-FFF2-40B4-BE49-F238E27FC236}">
                <a16:creationId xmlns:a16="http://schemas.microsoft.com/office/drawing/2014/main" id="{45714980-97B6-A14F-A4B7-1120F95346FE}"/>
              </a:ext>
            </a:extLst>
          </p:cNvPr>
          <p:cNvPicPr>
            <a:picLocks noChangeAspect="1"/>
          </p:cNvPicPr>
          <p:nvPr/>
        </p:nvPicPr>
        <p:blipFill rotWithShape="1">
          <a:blip r:embed="rId2"/>
          <a:srcRect l="27688" r="-3" b="-3"/>
          <a:stretch/>
        </p:blipFill>
        <p:spPr>
          <a:xfrm>
            <a:off x="6384308" y="702944"/>
            <a:ext cx="2615184" cy="2414016"/>
          </a:xfrm>
          <a:prstGeom prst="rect">
            <a:avLst/>
          </a:prstGeom>
        </p:spPr>
      </p:pic>
      <p:pic>
        <p:nvPicPr>
          <p:cNvPr id="35" name="Kuva 34">
            <a:extLst>
              <a:ext uri="{FF2B5EF4-FFF2-40B4-BE49-F238E27FC236}">
                <a16:creationId xmlns:a16="http://schemas.microsoft.com/office/drawing/2014/main" id="{619C3CE3-CF90-D842-B4DF-E4248FB7ABAE}"/>
              </a:ext>
            </a:extLst>
          </p:cNvPr>
          <p:cNvPicPr>
            <a:picLocks noChangeAspect="1"/>
          </p:cNvPicPr>
          <p:nvPr/>
        </p:nvPicPr>
        <p:blipFill rotWithShape="1">
          <a:blip r:embed="rId3"/>
          <a:srcRect r="1" b="6287"/>
          <a:stretch/>
        </p:blipFill>
        <p:spPr>
          <a:xfrm>
            <a:off x="9107424" y="702944"/>
            <a:ext cx="2615184" cy="2414016"/>
          </a:xfrm>
          <a:prstGeom prst="rect">
            <a:avLst/>
          </a:prstGeom>
        </p:spPr>
      </p:pic>
      <p:pic>
        <p:nvPicPr>
          <p:cNvPr id="9" name="Sisällön paikkamerkki 4" descr="Kuva, joka sisältää kohteen teksti, kirjoitusvälineet, paperi, lyijykynä&#10;&#10;Kuvaus luotu automaattisesti">
            <a:extLst>
              <a:ext uri="{FF2B5EF4-FFF2-40B4-BE49-F238E27FC236}">
                <a16:creationId xmlns:a16="http://schemas.microsoft.com/office/drawing/2014/main" id="{19E9F978-B2F2-5D4E-91EA-2CAE01D321F9}"/>
              </a:ext>
            </a:extLst>
          </p:cNvPr>
          <p:cNvPicPr>
            <a:picLocks noChangeAspect="1"/>
          </p:cNvPicPr>
          <p:nvPr/>
        </p:nvPicPr>
        <p:blipFill rotWithShape="1">
          <a:blip r:embed="rId4"/>
          <a:srcRect t="27712" r="-1" b="13717"/>
          <a:stretch/>
        </p:blipFill>
        <p:spPr>
          <a:xfrm>
            <a:off x="6384309" y="3225009"/>
            <a:ext cx="5335638" cy="3070442"/>
          </a:xfrm>
          <a:prstGeom prst="rect">
            <a:avLst/>
          </a:prstGeom>
        </p:spPr>
      </p:pic>
    </p:spTree>
    <p:extLst>
      <p:ext uri="{BB962C8B-B14F-4D97-AF65-F5344CB8AC3E}">
        <p14:creationId xmlns:p14="http://schemas.microsoft.com/office/powerpoint/2010/main" val="69319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50490A-8FCD-A646-8F31-BE15A474B784}"/>
              </a:ext>
            </a:extLst>
          </p:cNvPr>
          <p:cNvSpPr>
            <a:spLocks noGrp="1"/>
          </p:cNvSpPr>
          <p:nvPr>
            <p:ph type="title"/>
          </p:nvPr>
        </p:nvSpPr>
        <p:spPr>
          <a:xfrm>
            <a:off x="643876" y="577061"/>
            <a:ext cx="2701208" cy="5949468"/>
          </a:xfrm>
          <a:solidFill>
            <a:schemeClr val="accent4">
              <a:lumMod val="40000"/>
              <a:lumOff val="60000"/>
            </a:schemeClr>
          </a:solidFill>
        </p:spPr>
        <p:txBody>
          <a:bodyPr>
            <a:normAutofit/>
          </a:bodyPr>
          <a:lstStyle/>
          <a:p>
            <a:pPr algn="ctr">
              <a:spcBef>
                <a:spcPts val="0"/>
              </a:spcBef>
              <a:defRPr/>
            </a:pPr>
            <a:r>
              <a:rPr lang="fi-FI" sz="2800" b="1" dirty="0">
                <a:solidFill>
                  <a:schemeClr val="tx2"/>
                </a:solidFill>
                <a:latin typeface="+mn-lt"/>
                <a:cs typeface="Arial" panose="020B0604020202020204" pitchFamily="34" charset="0"/>
              </a:rPr>
              <a:t>P</a:t>
            </a:r>
            <a:r>
              <a:rPr lang="fi-FI" sz="2800" b="1" u="none" kern="1200" dirty="0">
                <a:solidFill>
                  <a:schemeClr val="tx2"/>
                </a:solidFill>
                <a:effectLst/>
                <a:latin typeface="+mn-lt"/>
                <a:cs typeface="Arial" panose="020B0604020202020204" pitchFamily="34" charset="0"/>
              </a:rPr>
              <a:t>alvelujen järjestäminen ja saatavuus</a:t>
            </a:r>
            <a:br>
              <a:rPr lang="fi-FI" sz="2800" b="0" u="none" kern="1200" dirty="0">
                <a:solidFill>
                  <a:schemeClr val="tx2"/>
                </a:solidFill>
                <a:effectLst/>
                <a:latin typeface="+mn-lt"/>
                <a:cs typeface="Arial" panose="020B0604020202020204" pitchFamily="34" charset="0"/>
              </a:rPr>
            </a:br>
            <a:br>
              <a:rPr lang="fi-FI" sz="2800" b="0" u="none" kern="1200" dirty="0">
                <a:solidFill>
                  <a:schemeClr val="tx2"/>
                </a:solidFill>
                <a:effectLst/>
                <a:latin typeface="+mn-lt"/>
                <a:cs typeface="Arial" panose="020B0604020202020204" pitchFamily="34" charset="0"/>
              </a:rPr>
            </a:br>
            <a:br>
              <a:rPr lang="fi-FI" sz="2800" b="0" u="none" kern="1200" dirty="0">
                <a:solidFill>
                  <a:schemeClr val="tx2"/>
                </a:solidFill>
                <a:effectLst/>
                <a:latin typeface="+mn-lt"/>
                <a:cs typeface="Arial" panose="020B0604020202020204" pitchFamily="34" charset="0"/>
              </a:rPr>
            </a:br>
            <a:r>
              <a:rPr lang="fi-FI" sz="2000" u="none" kern="1200" dirty="0">
                <a:solidFill>
                  <a:schemeClr val="tx2"/>
                </a:solidFill>
                <a:effectLst/>
                <a:latin typeface="+mn-lt"/>
                <a:cs typeface="Arial" panose="020B0604020202020204" pitchFamily="34" charset="0"/>
              </a:rPr>
              <a:t>Raportointi </a:t>
            </a:r>
            <a:br>
              <a:rPr lang="fi-FI" sz="2000" u="none" kern="1200" dirty="0">
                <a:solidFill>
                  <a:schemeClr val="tx2"/>
                </a:solidFill>
                <a:effectLst/>
                <a:latin typeface="+mn-lt"/>
                <a:cs typeface="Arial" panose="020B0604020202020204" pitchFamily="34" charset="0"/>
              </a:rPr>
            </a:br>
            <a:r>
              <a:rPr lang="fi-FI" sz="2000" u="none" kern="1200" dirty="0">
                <a:solidFill>
                  <a:schemeClr val="tx2"/>
                </a:solidFill>
                <a:effectLst/>
                <a:latin typeface="+mn-lt"/>
                <a:cs typeface="Arial" panose="020B0604020202020204" pitchFamily="34" charset="0"/>
              </a:rPr>
              <a:t>Kymen HVA:lta</a:t>
            </a:r>
            <a:br>
              <a:rPr lang="fi-FI" sz="2800" b="0" u="none" kern="1200" dirty="0">
                <a:solidFill>
                  <a:schemeClr val="tx2"/>
                </a:solidFill>
                <a:effectLst/>
                <a:latin typeface="+mn-lt"/>
                <a:cs typeface="Arial" panose="020B0604020202020204" pitchFamily="34" charset="0"/>
              </a:rPr>
            </a:br>
            <a:br>
              <a:rPr lang="fi-FI" sz="2800" b="0" u="none" kern="1200" dirty="0">
                <a:solidFill>
                  <a:schemeClr val="tx2"/>
                </a:solidFill>
                <a:effectLst/>
                <a:latin typeface="+mn-lt"/>
                <a:cs typeface="Arial" panose="020B0604020202020204" pitchFamily="34" charset="0"/>
              </a:rPr>
            </a:br>
            <a:r>
              <a:rPr lang="fi-FI" sz="2000" b="0" u="none" kern="1200" dirty="0">
                <a:solidFill>
                  <a:schemeClr val="tx2"/>
                </a:solidFill>
                <a:effectLst/>
                <a:latin typeface="+mn-lt"/>
                <a:cs typeface="Arial" panose="020B0604020202020204" pitchFamily="34" charset="0"/>
              </a:rPr>
              <a:t>Mielenterveys- ja päihdepalvelut &amp; </a:t>
            </a:r>
            <a:br>
              <a:rPr lang="fi-FI" sz="2000" b="0" u="none" kern="1200" dirty="0">
                <a:solidFill>
                  <a:schemeClr val="tx2"/>
                </a:solidFill>
                <a:effectLst/>
                <a:latin typeface="+mn-lt"/>
                <a:cs typeface="Arial" panose="020B0604020202020204" pitchFamily="34" charset="0"/>
              </a:rPr>
            </a:br>
            <a:r>
              <a:rPr lang="fi-FI" sz="2000" b="0" u="none" kern="1200" dirty="0">
                <a:solidFill>
                  <a:schemeClr val="tx2"/>
                </a:solidFill>
                <a:effectLst/>
                <a:latin typeface="+mn-lt"/>
                <a:cs typeface="Arial" panose="020B0604020202020204" pitchFamily="34" charset="0"/>
              </a:rPr>
              <a:t>työikäiset </a:t>
            </a:r>
            <a:br>
              <a:rPr lang="fi-FI" sz="3600" b="1" u="none" kern="1200" dirty="0">
                <a:solidFill>
                  <a:schemeClr val="tx2"/>
                </a:solidFill>
                <a:effectLst/>
                <a:latin typeface="+mn-lt"/>
                <a:cs typeface="Arial" panose="020B0604020202020204" pitchFamily="34" charset="0"/>
              </a:rPr>
            </a:br>
            <a:endParaRPr lang="fi-FI" sz="3600" dirty="0">
              <a:solidFill>
                <a:schemeClr val="tx2"/>
              </a:solidFill>
            </a:endParaRPr>
          </a:p>
        </p:txBody>
      </p:sp>
      <p:sp>
        <p:nvSpPr>
          <p:cNvPr id="3" name="Sisällön paikkamerkki 2">
            <a:extLst>
              <a:ext uri="{FF2B5EF4-FFF2-40B4-BE49-F238E27FC236}">
                <a16:creationId xmlns:a16="http://schemas.microsoft.com/office/drawing/2014/main" id="{32E8B78F-A503-B047-832C-131C257080B9}"/>
              </a:ext>
            </a:extLst>
          </p:cNvPr>
          <p:cNvSpPr>
            <a:spLocks noGrp="1"/>
          </p:cNvSpPr>
          <p:nvPr>
            <p:ph idx="1"/>
          </p:nvPr>
        </p:nvSpPr>
        <p:spPr>
          <a:xfrm>
            <a:off x="5000263" y="577061"/>
            <a:ext cx="6795497" cy="5949469"/>
          </a:xfrm>
        </p:spPr>
        <p:txBody>
          <a:bodyPr anchor="ctr">
            <a:normAutofit/>
          </a:bodyPr>
          <a:lstStyle/>
          <a:p>
            <a:pPr marL="0" indent="0">
              <a:buNone/>
            </a:pPr>
            <a:r>
              <a:rPr lang="fi-FI" sz="1600" b="1" u="sng" dirty="0">
                <a:solidFill>
                  <a:schemeClr val="tx2"/>
                </a:solidFill>
                <a:latin typeface="Trebuchet MS" panose="020B0703020202090204" pitchFamily="34" charset="0"/>
              </a:rPr>
              <a:t>Ilmiö:</a:t>
            </a:r>
          </a:p>
          <a:p>
            <a:pPr marL="0" indent="0">
              <a:buNone/>
            </a:pPr>
            <a:r>
              <a:rPr lang="fi-FI" sz="1800" dirty="0">
                <a:solidFill>
                  <a:schemeClr val="tx2"/>
                </a:solidFill>
                <a:effectLst/>
                <a:latin typeface="Trebuchet MS" panose="020B0703020202090204" pitchFamily="34" charset="0"/>
              </a:rPr>
              <a:t>Mielenterveysongelmaisia on paljon ja osa heistä on hyvinkin ahdistuneita ja sosiaalisesti rajoittuneita, erityisesti nuoret. Nykyiset mielenterveyspalvelut eivät vastaa näiden mielenterveysasiakkaiden hoidon tarvetta, vaan he tarvitsisivat matalan kynnyksen kotiin vietävää mielenterveyspalvelua, jotta hoito saataisiin edes alulle ja siirtyminen muihin mt-palveluihin mahdollistuis</a:t>
            </a:r>
            <a:r>
              <a:rPr lang="fi-FI" sz="1800" dirty="0">
                <a:solidFill>
                  <a:schemeClr val="tx2"/>
                </a:solidFill>
                <a:latin typeface="Trebuchet MS" panose="020B0703020202090204" pitchFamily="34" charset="0"/>
              </a:rPr>
              <a:t>i. </a:t>
            </a:r>
            <a:r>
              <a:rPr lang="fi-FI" sz="1800" dirty="0">
                <a:solidFill>
                  <a:schemeClr val="tx2"/>
                </a:solidFill>
                <a:effectLst/>
                <a:latin typeface="Trebuchet MS" panose="020B0703020202090204" pitchFamily="34" charset="0"/>
              </a:rPr>
              <a:t>Sosiaalityö osaltaan kannattelee näitä asiakkaita ja pyrkii saamaan heidät hoidon piiriin, mutta tämä on useimmiten mahdotonta, jos esteenä on mielenterveydellinen haaste. </a:t>
            </a:r>
          </a:p>
          <a:p>
            <a:pPr marL="0" indent="0">
              <a:buNone/>
            </a:pPr>
            <a:endParaRPr lang="fi-FI" sz="1600" b="1" u="sng" dirty="0">
              <a:solidFill>
                <a:schemeClr val="tx2"/>
              </a:solidFill>
              <a:latin typeface="Trebuchet MS" panose="020B0703020202090204" pitchFamily="34" charset="0"/>
              <a:cs typeface="Arial" panose="020B0604020202020204" pitchFamily="34" charset="0"/>
            </a:endParaRPr>
          </a:p>
          <a:p>
            <a:pPr marL="0" indent="0">
              <a:buNone/>
            </a:pPr>
            <a:r>
              <a:rPr lang="fi-FI" sz="1600" b="1" u="sng" dirty="0">
                <a:solidFill>
                  <a:schemeClr val="tx2"/>
                </a:solidFill>
                <a:latin typeface="Trebuchet MS" panose="020B0703020202090204" pitchFamily="34" charset="0"/>
                <a:cs typeface="Arial" panose="020B0604020202020204" pitchFamily="34" charset="0"/>
              </a:rPr>
              <a:t>Kehittämistarve:</a:t>
            </a:r>
          </a:p>
          <a:p>
            <a:pPr marL="0" indent="0">
              <a:buNone/>
            </a:pPr>
            <a:r>
              <a:rPr lang="fi-FI" sz="1800" dirty="0">
                <a:solidFill>
                  <a:schemeClr val="tx2"/>
                </a:solidFill>
                <a:effectLst/>
                <a:latin typeface="Trebuchet MS" panose="020B0703020202090204" pitchFamily="34" charset="0"/>
              </a:rPr>
              <a:t>Tarvitaan kotiin vietäviä mielenterveystyöntekijöitä/-palveluja, joilla vastataan olemassa oleviin mielenterveysongelmaisten hoidon tarpeisiin ja voidaan saada tarvittava hoito käynnistymään.</a:t>
            </a:r>
            <a:endParaRPr lang="fi-FI" sz="1600" b="1" u="sng" dirty="0">
              <a:solidFill>
                <a:schemeClr val="tx2"/>
              </a:solidFill>
              <a:latin typeface="Trebuchet MS" panose="020B0703020202090204" pitchFamily="34" charset="0"/>
              <a:cs typeface="Arial" panose="020B0604020202020204" pitchFamily="34" charset="0"/>
            </a:endParaRPr>
          </a:p>
        </p:txBody>
      </p:sp>
    </p:spTree>
    <p:extLst>
      <p:ext uri="{BB962C8B-B14F-4D97-AF65-F5344CB8AC3E}">
        <p14:creationId xmlns:p14="http://schemas.microsoft.com/office/powerpoint/2010/main" val="336453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50490A-8FCD-A646-8F31-BE15A474B784}"/>
              </a:ext>
            </a:extLst>
          </p:cNvPr>
          <p:cNvSpPr>
            <a:spLocks noGrp="1"/>
          </p:cNvSpPr>
          <p:nvPr>
            <p:ph type="title"/>
          </p:nvPr>
        </p:nvSpPr>
        <p:spPr>
          <a:xfrm>
            <a:off x="643876" y="577062"/>
            <a:ext cx="2793805" cy="5949468"/>
          </a:xfrm>
          <a:solidFill>
            <a:schemeClr val="accent4">
              <a:lumMod val="40000"/>
              <a:lumOff val="60000"/>
            </a:schemeClr>
          </a:solidFill>
        </p:spPr>
        <p:txBody>
          <a:bodyPr>
            <a:normAutofit/>
          </a:bodyPr>
          <a:lstStyle/>
          <a:p>
            <a:pPr algn="ctr">
              <a:spcBef>
                <a:spcPts val="0"/>
              </a:spcBef>
              <a:defRPr/>
            </a:pPr>
            <a:r>
              <a:rPr lang="fi-FI" sz="2800" b="1" u="none" kern="1200" dirty="0">
                <a:solidFill>
                  <a:schemeClr val="tx2"/>
                </a:solidFill>
                <a:effectLst/>
                <a:latin typeface="+mn-lt"/>
                <a:cs typeface="Arial" panose="020B0604020202020204" pitchFamily="34" charset="0"/>
              </a:rPr>
              <a:t>Palvelujen järjestäminen ja saatavuus</a:t>
            </a:r>
            <a:br>
              <a:rPr lang="fi-FI" sz="2800" b="0" u="none" kern="1200" dirty="0">
                <a:solidFill>
                  <a:schemeClr val="tx2"/>
                </a:solidFill>
                <a:effectLst/>
                <a:latin typeface="+mn-lt"/>
                <a:cs typeface="Arial" panose="020B0604020202020204" pitchFamily="34" charset="0"/>
              </a:rPr>
            </a:br>
            <a:br>
              <a:rPr lang="fi-FI" sz="2800" b="0" u="none" kern="1200" dirty="0">
                <a:solidFill>
                  <a:schemeClr val="tx2"/>
                </a:solidFill>
                <a:effectLst/>
                <a:latin typeface="+mn-lt"/>
                <a:cs typeface="Arial" panose="020B0604020202020204" pitchFamily="34" charset="0"/>
              </a:rPr>
            </a:br>
            <a:br>
              <a:rPr lang="fi-FI" sz="2800" dirty="0">
                <a:solidFill>
                  <a:schemeClr val="tx2"/>
                </a:solidFill>
                <a:latin typeface="+mn-lt"/>
                <a:cs typeface="Arial" panose="020B0604020202020204" pitchFamily="34" charset="0"/>
              </a:rPr>
            </a:br>
            <a:r>
              <a:rPr lang="fi-FI" sz="2000" u="none" kern="1200" dirty="0">
                <a:solidFill>
                  <a:schemeClr val="tx2"/>
                </a:solidFill>
                <a:effectLst/>
                <a:latin typeface="+mn-lt"/>
                <a:cs typeface="Arial" panose="020B0604020202020204" pitchFamily="34" charset="0"/>
              </a:rPr>
              <a:t>Raportointi </a:t>
            </a:r>
            <a:br>
              <a:rPr lang="fi-FI" sz="2000" u="none" kern="1200" dirty="0">
                <a:solidFill>
                  <a:schemeClr val="tx2"/>
                </a:solidFill>
                <a:effectLst/>
                <a:latin typeface="+mn-lt"/>
                <a:cs typeface="Arial" panose="020B0604020202020204" pitchFamily="34" charset="0"/>
              </a:rPr>
            </a:br>
            <a:r>
              <a:rPr lang="fi-FI" sz="2000" u="none" kern="1200" dirty="0">
                <a:solidFill>
                  <a:schemeClr val="tx2"/>
                </a:solidFill>
                <a:effectLst/>
                <a:latin typeface="+mn-lt"/>
                <a:cs typeface="Arial" panose="020B0604020202020204" pitchFamily="34" charset="0"/>
              </a:rPr>
              <a:t>Kymen HVA:lta</a:t>
            </a:r>
            <a:br>
              <a:rPr lang="fi-FI" sz="2000" u="none" kern="1200" dirty="0">
                <a:solidFill>
                  <a:schemeClr val="tx2"/>
                </a:solidFill>
                <a:effectLst/>
                <a:latin typeface="+mn-lt"/>
                <a:cs typeface="Arial" panose="020B0604020202020204" pitchFamily="34" charset="0"/>
              </a:rPr>
            </a:br>
            <a:br>
              <a:rPr lang="fi-FI" sz="2800" b="0" u="none" kern="1200" dirty="0">
                <a:solidFill>
                  <a:schemeClr val="tx2"/>
                </a:solidFill>
                <a:effectLst/>
                <a:latin typeface="+mn-lt"/>
                <a:cs typeface="Arial" panose="020B0604020202020204" pitchFamily="34" charset="0"/>
              </a:rPr>
            </a:br>
            <a:r>
              <a:rPr lang="fi-FI" sz="2000" b="0" u="none" kern="1200" dirty="0">
                <a:solidFill>
                  <a:schemeClr val="tx2"/>
                </a:solidFill>
                <a:effectLst/>
                <a:latin typeface="+mn-lt"/>
                <a:cs typeface="Arial" panose="020B0604020202020204" pitchFamily="34" charset="0"/>
              </a:rPr>
              <a:t>Mielenterveys- ja päihdepalvelut &amp; </a:t>
            </a:r>
            <a:br>
              <a:rPr lang="fi-FI" sz="2000" b="0" u="none" kern="1200" dirty="0">
                <a:solidFill>
                  <a:schemeClr val="tx2"/>
                </a:solidFill>
                <a:effectLst/>
                <a:latin typeface="+mn-lt"/>
                <a:cs typeface="Arial" panose="020B0604020202020204" pitchFamily="34" charset="0"/>
              </a:rPr>
            </a:br>
            <a:r>
              <a:rPr lang="fi-FI" sz="2000" b="0" u="none" kern="1200" dirty="0">
                <a:solidFill>
                  <a:schemeClr val="tx2"/>
                </a:solidFill>
                <a:effectLst/>
                <a:latin typeface="+mn-lt"/>
                <a:cs typeface="Arial" panose="020B0604020202020204" pitchFamily="34" charset="0"/>
              </a:rPr>
              <a:t>työikäiset </a:t>
            </a:r>
            <a:endParaRPr lang="fi-FI" sz="2000" dirty="0">
              <a:solidFill>
                <a:schemeClr val="tx2"/>
              </a:solidFill>
            </a:endParaRPr>
          </a:p>
        </p:txBody>
      </p:sp>
      <p:sp>
        <p:nvSpPr>
          <p:cNvPr id="3" name="Sisällön paikkamerkki 2">
            <a:extLst>
              <a:ext uri="{FF2B5EF4-FFF2-40B4-BE49-F238E27FC236}">
                <a16:creationId xmlns:a16="http://schemas.microsoft.com/office/drawing/2014/main" id="{32E8B78F-A503-B047-832C-131C257080B9}"/>
              </a:ext>
            </a:extLst>
          </p:cNvPr>
          <p:cNvSpPr>
            <a:spLocks noGrp="1"/>
          </p:cNvSpPr>
          <p:nvPr>
            <p:ph idx="1"/>
          </p:nvPr>
        </p:nvSpPr>
        <p:spPr>
          <a:xfrm>
            <a:off x="4629873" y="577061"/>
            <a:ext cx="7165887" cy="5949469"/>
          </a:xfrm>
        </p:spPr>
        <p:txBody>
          <a:bodyPr anchor="ctr">
            <a:normAutofit/>
          </a:bodyPr>
          <a:lstStyle/>
          <a:p>
            <a:pPr marL="0" indent="0">
              <a:buNone/>
            </a:pPr>
            <a:r>
              <a:rPr lang="fi-FI" sz="1600" b="1" u="sng" dirty="0">
                <a:solidFill>
                  <a:schemeClr val="tx2"/>
                </a:solidFill>
                <a:latin typeface="Trebuchet MS" panose="020B0703020202090204" pitchFamily="34" charset="0"/>
              </a:rPr>
              <a:t>Ilmiö:</a:t>
            </a:r>
          </a:p>
          <a:p>
            <a:pPr marL="0" indent="0">
              <a:buNone/>
            </a:pPr>
            <a:r>
              <a:rPr lang="fi-FI" sz="1800" dirty="0">
                <a:solidFill>
                  <a:schemeClr val="tx2"/>
                </a:solidFill>
                <a:latin typeface="Trebuchet MS" panose="020B0703020202090204" pitchFamily="34" charset="0"/>
                <a:cs typeface="Arial" panose="020B0604020202020204" pitchFamily="34" charset="0"/>
              </a:rPr>
              <a:t>Asiakkaiden ohjaamista tarpeineen palvelusta ja paikasta toiseen näyttää olevan jostain syystä entistä enemmän. Edelleen ohjaaminen on lisääntynyt. Tämä ei palvele asiakasta, vaan ensisijassa asiakkaan tulisi saada matalan kynnyksen varhaisen vaiheen palvelusta tarvitsemansa apu ja tuki. Näyttää kuitenkin, että käynnistyneistä matalan kynnyksen palveluista on muodostunut palvelu, jonka tehtävä on lähinnä ohjata asiakas seuraavalle luukulle. Vaikka ”pallottelusta” on pyritty eroon, näyttää se taas kiihtyneen. </a:t>
            </a:r>
          </a:p>
          <a:p>
            <a:pPr marL="0" indent="0">
              <a:buNone/>
            </a:pPr>
            <a:endParaRPr lang="fi-FI" sz="1600" dirty="0">
              <a:solidFill>
                <a:schemeClr val="tx2"/>
              </a:solidFill>
              <a:latin typeface="Trebuchet MS" panose="020B0703020202090204" pitchFamily="34" charset="0"/>
              <a:cs typeface="Arial" panose="020B0604020202020204" pitchFamily="34" charset="0"/>
            </a:endParaRPr>
          </a:p>
          <a:p>
            <a:pPr marL="0" indent="0">
              <a:buNone/>
            </a:pPr>
            <a:r>
              <a:rPr lang="fi-FI" sz="1600" b="1" u="sng" dirty="0">
                <a:solidFill>
                  <a:schemeClr val="tx2"/>
                </a:solidFill>
                <a:latin typeface="Trebuchet MS" panose="020B0703020202090204" pitchFamily="34" charset="0"/>
                <a:cs typeface="Arial" panose="020B0604020202020204" pitchFamily="34" charset="0"/>
              </a:rPr>
              <a:t>Kehittämistarve:</a:t>
            </a:r>
          </a:p>
          <a:p>
            <a:pPr marL="0" indent="0">
              <a:buNone/>
            </a:pPr>
            <a:r>
              <a:rPr lang="fi-FI" sz="1800" dirty="0">
                <a:solidFill>
                  <a:schemeClr val="tx2"/>
                </a:solidFill>
                <a:latin typeface="Trebuchet MS" panose="020B0703020202090204" pitchFamily="34" charset="0"/>
                <a:cs typeface="Arial" panose="020B0604020202020204" pitchFamily="34" charset="0"/>
              </a:rPr>
              <a:t>Luodaan oikeasti matalan kynnyksen varhaisen vaiheen palvelu, jossa asiakas tarvitsemansa avun ja tuen ensimmäiseltä luukulta eikä asiakkaan asiaa siirretä seuraavalle luukulle. </a:t>
            </a:r>
          </a:p>
          <a:p>
            <a:pPr marL="0" indent="0">
              <a:buNone/>
            </a:pPr>
            <a:endParaRPr lang="fi-FI" sz="1600" dirty="0">
              <a:solidFill>
                <a:schemeClr val="tx2"/>
              </a:solidFill>
              <a:latin typeface="Trebuchet MS" panose="020B0703020202090204" pitchFamily="34" charset="0"/>
              <a:cs typeface="Arial" panose="020B0604020202020204" pitchFamily="34" charset="0"/>
            </a:endParaRPr>
          </a:p>
          <a:p>
            <a:pPr marL="0" indent="0">
              <a:buNone/>
            </a:pPr>
            <a:endParaRPr lang="fi-FI" sz="1600" dirty="0">
              <a:solidFill>
                <a:schemeClr val="tx2"/>
              </a:solidFill>
              <a:latin typeface="Trebuchet MS" panose="020B0703020202090204" pitchFamily="34" charset="0"/>
              <a:cs typeface="Arial" panose="020B0604020202020204" pitchFamily="34" charset="0"/>
            </a:endParaRPr>
          </a:p>
        </p:txBody>
      </p:sp>
    </p:spTree>
    <p:extLst>
      <p:ext uri="{BB962C8B-B14F-4D97-AF65-F5344CB8AC3E}">
        <p14:creationId xmlns:p14="http://schemas.microsoft.com/office/powerpoint/2010/main" val="467362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50490A-8FCD-A646-8F31-BE15A474B784}"/>
              </a:ext>
            </a:extLst>
          </p:cNvPr>
          <p:cNvSpPr>
            <a:spLocks noGrp="1"/>
          </p:cNvSpPr>
          <p:nvPr>
            <p:ph type="title"/>
          </p:nvPr>
        </p:nvSpPr>
        <p:spPr>
          <a:xfrm>
            <a:off x="643876" y="577062"/>
            <a:ext cx="2897977" cy="5949468"/>
          </a:xfrm>
          <a:solidFill>
            <a:schemeClr val="accent4">
              <a:lumMod val="40000"/>
              <a:lumOff val="60000"/>
            </a:schemeClr>
          </a:solidFill>
        </p:spPr>
        <p:txBody>
          <a:bodyPr>
            <a:normAutofit/>
          </a:bodyPr>
          <a:lstStyle/>
          <a:p>
            <a:pPr algn="ctr">
              <a:spcBef>
                <a:spcPts val="0"/>
              </a:spcBef>
              <a:defRPr/>
            </a:pPr>
            <a:r>
              <a:rPr lang="fi-FI" sz="2800" b="1" u="none" kern="1200" dirty="0">
                <a:solidFill>
                  <a:schemeClr val="tx2"/>
                </a:solidFill>
                <a:effectLst/>
                <a:latin typeface="+mn-lt"/>
                <a:cs typeface="Arial" panose="020B0604020202020204" pitchFamily="34" charset="0"/>
              </a:rPr>
              <a:t>Palvelujen järjestäminen ja saatavuus</a:t>
            </a:r>
            <a:br>
              <a:rPr lang="fi-FI" sz="2800" b="0" u="none" kern="1200" dirty="0">
                <a:solidFill>
                  <a:schemeClr val="tx2"/>
                </a:solidFill>
                <a:effectLst/>
                <a:latin typeface="+mn-lt"/>
                <a:cs typeface="Arial" panose="020B0604020202020204" pitchFamily="34" charset="0"/>
              </a:rPr>
            </a:br>
            <a:br>
              <a:rPr lang="fi-FI" sz="2800" b="0" u="none" kern="1200" dirty="0">
                <a:solidFill>
                  <a:schemeClr val="tx2"/>
                </a:solidFill>
                <a:effectLst/>
                <a:latin typeface="+mn-lt"/>
                <a:cs typeface="Arial" panose="020B0604020202020204" pitchFamily="34" charset="0"/>
              </a:rPr>
            </a:br>
            <a:br>
              <a:rPr lang="fi-FI" sz="2800" b="0" u="none" kern="1200" dirty="0">
                <a:solidFill>
                  <a:schemeClr val="tx2"/>
                </a:solidFill>
                <a:effectLst/>
                <a:latin typeface="+mn-lt"/>
                <a:cs typeface="Arial" panose="020B0604020202020204" pitchFamily="34" charset="0"/>
              </a:rPr>
            </a:br>
            <a:r>
              <a:rPr lang="fi-FI" sz="2000" u="none" kern="1200" dirty="0">
                <a:solidFill>
                  <a:schemeClr val="tx2"/>
                </a:solidFill>
                <a:effectLst/>
                <a:latin typeface="+mn-lt"/>
                <a:cs typeface="Arial" panose="020B0604020202020204" pitchFamily="34" charset="0"/>
              </a:rPr>
              <a:t>Raportointi </a:t>
            </a:r>
            <a:br>
              <a:rPr lang="fi-FI" sz="2000" u="none" kern="1200" dirty="0">
                <a:solidFill>
                  <a:schemeClr val="tx2"/>
                </a:solidFill>
                <a:effectLst/>
                <a:latin typeface="+mn-lt"/>
                <a:cs typeface="Arial" panose="020B0604020202020204" pitchFamily="34" charset="0"/>
              </a:rPr>
            </a:br>
            <a:r>
              <a:rPr lang="fi-FI" sz="2000" u="none" kern="1200" dirty="0">
                <a:solidFill>
                  <a:schemeClr val="tx2"/>
                </a:solidFill>
                <a:effectLst/>
                <a:latin typeface="+mn-lt"/>
                <a:cs typeface="Arial" panose="020B0604020202020204" pitchFamily="34" charset="0"/>
              </a:rPr>
              <a:t>Kymen HVA:lta</a:t>
            </a:r>
            <a:br>
              <a:rPr lang="fi-FI" sz="2800" b="0" u="none" kern="1200" dirty="0">
                <a:solidFill>
                  <a:schemeClr val="tx2"/>
                </a:solidFill>
                <a:effectLst/>
                <a:latin typeface="+mn-lt"/>
                <a:cs typeface="Arial" panose="020B0604020202020204" pitchFamily="34" charset="0"/>
              </a:rPr>
            </a:br>
            <a:br>
              <a:rPr lang="fi-FI" sz="2800" b="0" u="none" kern="1200" dirty="0">
                <a:solidFill>
                  <a:schemeClr val="tx2"/>
                </a:solidFill>
                <a:effectLst/>
                <a:latin typeface="+mn-lt"/>
                <a:cs typeface="Arial" panose="020B0604020202020204" pitchFamily="34" charset="0"/>
              </a:rPr>
            </a:br>
            <a:r>
              <a:rPr lang="fi-FI" sz="2000" b="0" u="none" kern="1200" dirty="0">
                <a:solidFill>
                  <a:schemeClr val="tx2"/>
                </a:solidFill>
                <a:effectLst/>
                <a:latin typeface="+mn-lt"/>
                <a:cs typeface="Arial" panose="020B0604020202020204" pitchFamily="34" charset="0"/>
              </a:rPr>
              <a:t>Mielenterveys- ja päihdepalvelut &amp; </a:t>
            </a:r>
            <a:br>
              <a:rPr lang="fi-FI" sz="2000" b="0" u="none" kern="1200" dirty="0">
                <a:solidFill>
                  <a:schemeClr val="tx2"/>
                </a:solidFill>
                <a:effectLst/>
                <a:latin typeface="+mn-lt"/>
                <a:cs typeface="Arial" panose="020B0604020202020204" pitchFamily="34" charset="0"/>
              </a:rPr>
            </a:br>
            <a:r>
              <a:rPr lang="fi-FI" sz="2000" b="0" u="none" kern="1200" dirty="0">
                <a:solidFill>
                  <a:schemeClr val="tx2"/>
                </a:solidFill>
                <a:effectLst/>
                <a:latin typeface="+mn-lt"/>
                <a:cs typeface="Arial" panose="020B0604020202020204" pitchFamily="34" charset="0"/>
              </a:rPr>
              <a:t>työikäiset </a:t>
            </a:r>
            <a:endParaRPr lang="fi-FI" sz="2000" dirty="0">
              <a:solidFill>
                <a:schemeClr val="tx2"/>
              </a:solidFill>
            </a:endParaRPr>
          </a:p>
        </p:txBody>
      </p:sp>
      <p:sp>
        <p:nvSpPr>
          <p:cNvPr id="3" name="Sisällön paikkamerkki 2">
            <a:extLst>
              <a:ext uri="{FF2B5EF4-FFF2-40B4-BE49-F238E27FC236}">
                <a16:creationId xmlns:a16="http://schemas.microsoft.com/office/drawing/2014/main" id="{32E8B78F-A503-B047-832C-131C257080B9}"/>
              </a:ext>
            </a:extLst>
          </p:cNvPr>
          <p:cNvSpPr>
            <a:spLocks noGrp="1"/>
          </p:cNvSpPr>
          <p:nvPr>
            <p:ph idx="1"/>
          </p:nvPr>
        </p:nvSpPr>
        <p:spPr>
          <a:xfrm>
            <a:off x="5069711" y="577061"/>
            <a:ext cx="6726049" cy="5949469"/>
          </a:xfrm>
        </p:spPr>
        <p:txBody>
          <a:bodyPr anchor="ctr">
            <a:normAutofit/>
          </a:bodyPr>
          <a:lstStyle/>
          <a:p>
            <a:pPr marL="0" indent="0">
              <a:buNone/>
            </a:pPr>
            <a:r>
              <a:rPr lang="fi-FI" sz="1600" b="1" u="sng" dirty="0">
                <a:solidFill>
                  <a:schemeClr val="tx2"/>
                </a:solidFill>
                <a:latin typeface="Trebuchet MS" panose="020B0703020202090204" pitchFamily="34" charset="0"/>
              </a:rPr>
              <a:t>Ilmiö:</a:t>
            </a:r>
          </a:p>
          <a:p>
            <a:pPr marL="0" indent="0">
              <a:buNone/>
            </a:pPr>
            <a:r>
              <a:rPr lang="fi-FI" sz="1800" dirty="0">
                <a:solidFill>
                  <a:schemeClr val="tx2"/>
                </a:solidFill>
                <a:effectLst/>
                <a:latin typeface="Trebuchet MS" panose="020B0703020202090204" pitchFamily="34" charset="0"/>
              </a:rPr>
              <a:t>Sosiaalipalveluihin tulee paljon ilmoituksia (huoli) tilanteista, joissa pääasiallinen huoli tai tarve liittyy asiakkaan terveydentilaan. Ilmoituksissa </a:t>
            </a:r>
            <a:r>
              <a:rPr lang="fi-FI" sz="1800" dirty="0">
                <a:solidFill>
                  <a:schemeClr val="tx2"/>
                </a:solidFill>
                <a:latin typeface="Trebuchet MS" panose="020B0703020202090204" pitchFamily="34" charset="0"/>
              </a:rPr>
              <a:t>omainen </a:t>
            </a:r>
            <a:r>
              <a:rPr lang="fi-FI" sz="1800" dirty="0">
                <a:solidFill>
                  <a:schemeClr val="tx2"/>
                </a:solidFill>
                <a:effectLst/>
                <a:latin typeface="Trebuchet MS" panose="020B0703020202090204" pitchFamily="34" charset="0"/>
              </a:rPr>
              <a:t>esimerkiksi kuvaa, kuinka asiakas on psykoottinen tai huonovointinen ahdistuksen tai masennuksen vuoksi. </a:t>
            </a:r>
          </a:p>
          <a:p>
            <a:pPr marL="0" indent="0">
              <a:buNone/>
            </a:pPr>
            <a:endParaRPr lang="fi-FI" sz="1600" dirty="0">
              <a:solidFill>
                <a:schemeClr val="tx2"/>
              </a:solidFill>
              <a:latin typeface="Trebuchet MS" panose="020B0703020202090204" pitchFamily="34" charset="0"/>
              <a:cs typeface="Arial" panose="020B0604020202020204" pitchFamily="34" charset="0"/>
            </a:endParaRPr>
          </a:p>
          <a:p>
            <a:pPr marL="0" indent="0">
              <a:buNone/>
            </a:pPr>
            <a:r>
              <a:rPr lang="fi-FI" sz="1600" b="1" u="sng" dirty="0">
                <a:solidFill>
                  <a:schemeClr val="tx2"/>
                </a:solidFill>
                <a:latin typeface="Trebuchet MS" panose="020B0703020202090204" pitchFamily="34" charset="0"/>
                <a:cs typeface="Arial" panose="020B0604020202020204" pitchFamily="34" charset="0"/>
              </a:rPr>
              <a:t>Kehittämistarve:</a:t>
            </a:r>
          </a:p>
          <a:p>
            <a:pPr marL="0" indent="0">
              <a:buNone/>
            </a:pPr>
            <a:r>
              <a:rPr lang="fi-FI" sz="1800" dirty="0">
                <a:solidFill>
                  <a:schemeClr val="tx2"/>
                </a:solidFill>
                <a:effectLst/>
                <a:latin typeface="Trebuchet MS" panose="020B0703020202090204" pitchFamily="34" charset="0"/>
              </a:rPr>
              <a:t>Asiakkaiden terveyteen, esimerkiksi masennus, psykoottisuus, liittyville ilmoituksille tulisi olla oma terveydenhuollon huolikanava sekä ihmiset tulisi saada ottamaan terveyteen liittyvissä asioissa suoraan yhteyttä mielenterveys- ja päihdepalvelujen asiakasneuvontaan.  </a:t>
            </a:r>
          </a:p>
          <a:p>
            <a:pPr marL="0" indent="0">
              <a:buNone/>
            </a:pPr>
            <a:endParaRPr lang="fi-FI" sz="1600" b="1" u="sng" dirty="0">
              <a:solidFill>
                <a:schemeClr val="tx2"/>
              </a:solidFill>
              <a:latin typeface="Trebuchet MS" panose="020B0703020202090204" pitchFamily="34" charset="0"/>
              <a:cs typeface="Arial" panose="020B0604020202020204" pitchFamily="34" charset="0"/>
            </a:endParaRPr>
          </a:p>
        </p:txBody>
      </p:sp>
    </p:spTree>
    <p:extLst>
      <p:ext uri="{BB962C8B-B14F-4D97-AF65-F5344CB8AC3E}">
        <p14:creationId xmlns:p14="http://schemas.microsoft.com/office/powerpoint/2010/main" val="699093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50490A-8FCD-A646-8F31-BE15A474B784}"/>
              </a:ext>
            </a:extLst>
          </p:cNvPr>
          <p:cNvSpPr>
            <a:spLocks noGrp="1"/>
          </p:cNvSpPr>
          <p:nvPr>
            <p:ph type="title"/>
          </p:nvPr>
        </p:nvSpPr>
        <p:spPr>
          <a:xfrm>
            <a:off x="643876" y="577062"/>
            <a:ext cx="2678058" cy="5949468"/>
          </a:xfrm>
          <a:solidFill>
            <a:schemeClr val="accent4">
              <a:lumMod val="40000"/>
              <a:lumOff val="60000"/>
            </a:schemeClr>
          </a:solidFill>
        </p:spPr>
        <p:txBody>
          <a:bodyPr>
            <a:normAutofit/>
          </a:bodyPr>
          <a:lstStyle/>
          <a:p>
            <a:pPr algn="ctr">
              <a:spcBef>
                <a:spcPts val="0"/>
              </a:spcBef>
              <a:defRPr/>
            </a:pPr>
            <a:r>
              <a:rPr lang="fi-FI" sz="2800" b="1" u="none" kern="1200" dirty="0">
                <a:solidFill>
                  <a:schemeClr val="tx2"/>
                </a:solidFill>
                <a:effectLst/>
                <a:latin typeface="+mn-lt"/>
                <a:cs typeface="Arial" panose="020B0604020202020204" pitchFamily="34" charset="0"/>
              </a:rPr>
              <a:t>Palvelujen järjestäminen ja saatavuus</a:t>
            </a:r>
            <a:br>
              <a:rPr lang="fi-FI" sz="2800" b="0" u="none" kern="1200" dirty="0">
                <a:solidFill>
                  <a:schemeClr val="tx2"/>
                </a:solidFill>
                <a:effectLst/>
                <a:latin typeface="+mn-lt"/>
                <a:cs typeface="Arial" panose="020B0604020202020204" pitchFamily="34" charset="0"/>
              </a:rPr>
            </a:br>
            <a:br>
              <a:rPr lang="fi-FI" sz="2800" b="0" u="none" kern="1200" dirty="0">
                <a:solidFill>
                  <a:schemeClr val="tx2"/>
                </a:solidFill>
                <a:effectLst/>
                <a:latin typeface="+mn-lt"/>
                <a:cs typeface="Arial" panose="020B0604020202020204" pitchFamily="34" charset="0"/>
              </a:rPr>
            </a:br>
            <a:br>
              <a:rPr lang="fi-FI" sz="2800" b="0" u="none" kern="1200" dirty="0">
                <a:solidFill>
                  <a:schemeClr val="tx2"/>
                </a:solidFill>
                <a:effectLst/>
                <a:latin typeface="+mn-lt"/>
                <a:cs typeface="Arial" panose="020B0604020202020204" pitchFamily="34" charset="0"/>
              </a:rPr>
            </a:br>
            <a:r>
              <a:rPr lang="fi-FI" sz="2000" u="none" kern="1200" dirty="0">
                <a:solidFill>
                  <a:schemeClr val="tx2"/>
                </a:solidFill>
                <a:effectLst/>
                <a:latin typeface="+mn-lt"/>
                <a:cs typeface="Arial" panose="020B0604020202020204" pitchFamily="34" charset="0"/>
              </a:rPr>
              <a:t>Raportointi </a:t>
            </a:r>
            <a:br>
              <a:rPr lang="fi-FI" sz="2000" u="none" kern="1200" dirty="0">
                <a:solidFill>
                  <a:schemeClr val="tx2"/>
                </a:solidFill>
                <a:effectLst/>
                <a:latin typeface="+mn-lt"/>
                <a:cs typeface="Arial" panose="020B0604020202020204" pitchFamily="34" charset="0"/>
              </a:rPr>
            </a:br>
            <a:r>
              <a:rPr lang="fi-FI" sz="2000" u="none" kern="1200" dirty="0">
                <a:solidFill>
                  <a:schemeClr val="tx2"/>
                </a:solidFill>
                <a:effectLst/>
                <a:latin typeface="+mn-lt"/>
                <a:cs typeface="Arial" panose="020B0604020202020204" pitchFamily="34" charset="0"/>
              </a:rPr>
              <a:t>Kymen HVA:lta</a:t>
            </a:r>
            <a:br>
              <a:rPr lang="fi-FI" sz="2800" b="0" u="none" kern="1200" dirty="0">
                <a:solidFill>
                  <a:schemeClr val="tx2"/>
                </a:solidFill>
                <a:effectLst/>
                <a:latin typeface="+mn-lt"/>
                <a:cs typeface="Arial" panose="020B0604020202020204" pitchFamily="34" charset="0"/>
              </a:rPr>
            </a:br>
            <a:br>
              <a:rPr lang="fi-FI" sz="2800" b="0" u="none" kern="1200" dirty="0">
                <a:solidFill>
                  <a:schemeClr val="tx2"/>
                </a:solidFill>
                <a:effectLst/>
                <a:latin typeface="+mn-lt"/>
                <a:cs typeface="Arial" panose="020B0604020202020204" pitchFamily="34" charset="0"/>
              </a:rPr>
            </a:br>
            <a:r>
              <a:rPr lang="fi-FI" sz="2000" b="0" u="none" kern="1200" dirty="0">
                <a:solidFill>
                  <a:schemeClr val="tx2"/>
                </a:solidFill>
                <a:effectLst/>
                <a:latin typeface="+mn-lt"/>
                <a:cs typeface="Arial" panose="020B0604020202020204" pitchFamily="34" charset="0"/>
              </a:rPr>
              <a:t>Terveydenhuolto &amp; </a:t>
            </a:r>
            <a:br>
              <a:rPr lang="fi-FI" sz="2000" b="0" u="none" kern="1200" dirty="0">
                <a:solidFill>
                  <a:schemeClr val="tx2"/>
                </a:solidFill>
                <a:effectLst/>
                <a:latin typeface="+mn-lt"/>
                <a:cs typeface="Arial" panose="020B0604020202020204" pitchFamily="34" charset="0"/>
              </a:rPr>
            </a:br>
            <a:r>
              <a:rPr lang="fi-FI" sz="2000" b="0" u="none" kern="1200" dirty="0">
                <a:solidFill>
                  <a:schemeClr val="tx2"/>
                </a:solidFill>
                <a:effectLst/>
                <a:latin typeface="+mn-lt"/>
                <a:cs typeface="Arial" panose="020B0604020202020204" pitchFamily="34" charset="0"/>
              </a:rPr>
              <a:t>iäkkäät</a:t>
            </a:r>
            <a:endParaRPr lang="fi-FI" sz="2000" dirty="0">
              <a:solidFill>
                <a:schemeClr val="tx2"/>
              </a:solidFill>
            </a:endParaRPr>
          </a:p>
        </p:txBody>
      </p:sp>
      <p:sp>
        <p:nvSpPr>
          <p:cNvPr id="3" name="Sisällön paikkamerkki 2">
            <a:extLst>
              <a:ext uri="{FF2B5EF4-FFF2-40B4-BE49-F238E27FC236}">
                <a16:creationId xmlns:a16="http://schemas.microsoft.com/office/drawing/2014/main" id="{32E8B78F-A503-B047-832C-131C257080B9}"/>
              </a:ext>
            </a:extLst>
          </p:cNvPr>
          <p:cNvSpPr>
            <a:spLocks noGrp="1"/>
          </p:cNvSpPr>
          <p:nvPr>
            <p:ph idx="1"/>
          </p:nvPr>
        </p:nvSpPr>
        <p:spPr>
          <a:xfrm>
            <a:off x="3900669" y="277792"/>
            <a:ext cx="7895092" cy="6435523"/>
          </a:xfrm>
        </p:spPr>
        <p:txBody>
          <a:bodyPr anchor="ctr">
            <a:normAutofit/>
          </a:bodyPr>
          <a:lstStyle/>
          <a:p>
            <a:pPr marL="0" indent="0">
              <a:buNone/>
            </a:pPr>
            <a:r>
              <a:rPr lang="fi-FI" sz="1600" b="1" u="sng" dirty="0">
                <a:solidFill>
                  <a:schemeClr val="tx2"/>
                </a:solidFill>
                <a:latin typeface="Trebuchet MS" panose="020B0703020202090204" pitchFamily="34" charset="0"/>
              </a:rPr>
              <a:t>Ilmiö:</a:t>
            </a:r>
          </a:p>
          <a:p>
            <a:pPr marL="0" indent="0">
              <a:buNone/>
            </a:pPr>
            <a:r>
              <a:rPr lang="fi-FI" sz="1600" dirty="0">
                <a:solidFill>
                  <a:schemeClr val="tx2"/>
                </a:solidFill>
                <a:effectLst/>
                <a:latin typeface="Trebuchet MS" panose="020B0703020202090204" pitchFamily="34" charset="0"/>
              </a:rPr>
              <a:t>Digi- ja väestötietoviraston (DVV) edunvalvontahakemuksiin liittyviin lääkärinlausuntopyyntöihin ei ole hyvinvointialueella vastattu eli DVV:n pyytämiä lääkärinlausuntoja ei ole hyvinvointialueelta toimitettu DVV:lle. Tämän takia kotihoidon asiakkaiden tilanteet ehtivät heikentyä huomattavasti ja asioiden hoitaminen vaikeutua. DVV:n käsittelyajat ovat muutoinkin pitkät ja hyvinvointialueen toiminta viivästyttää asiakkaan edunvalvontahakemuksen käsittelyä entisestään. </a:t>
            </a:r>
            <a:endParaRPr lang="fi-FI" sz="1600" dirty="0">
              <a:solidFill>
                <a:schemeClr val="tx2"/>
              </a:solidFill>
              <a:latin typeface="Trebuchet MS" panose="020B0703020202090204" pitchFamily="34" charset="0"/>
              <a:cs typeface="Arial" panose="020B0604020202020204" pitchFamily="34" charset="0"/>
            </a:endParaRPr>
          </a:p>
          <a:p>
            <a:pPr marL="0" indent="0">
              <a:buNone/>
            </a:pPr>
            <a:r>
              <a:rPr lang="fi-FI" sz="1600" b="1" u="sng" dirty="0">
                <a:solidFill>
                  <a:schemeClr val="tx2"/>
                </a:solidFill>
                <a:latin typeface="Trebuchet MS" panose="020B0703020202090204" pitchFamily="34" charset="0"/>
                <a:cs typeface="Arial" panose="020B0604020202020204" pitchFamily="34" charset="0"/>
              </a:rPr>
              <a:t>Kehittämistarve:</a:t>
            </a:r>
          </a:p>
          <a:p>
            <a:pPr marL="0" indent="0">
              <a:buNone/>
            </a:pPr>
            <a:r>
              <a:rPr lang="fi-FI" sz="1600" dirty="0">
                <a:solidFill>
                  <a:schemeClr val="tx2"/>
                </a:solidFill>
                <a:latin typeface="Trebuchet MS" panose="020B0703020202090204" pitchFamily="34" charset="0"/>
              </a:rPr>
              <a:t>K</a:t>
            </a:r>
            <a:r>
              <a:rPr lang="fi-FI" sz="1600" dirty="0">
                <a:solidFill>
                  <a:schemeClr val="tx2"/>
                </a:solidFill>
                <a:effectLst/>
                <a:latin typeface="Trebuchet MS" panose="020B0703020202090204" pitchFamily="34" charset="0"/>
              </a:rPr>
              <a:t>otihoidon asiakkaiden edunvalvontahakemuksiin liittyviin lääkärinlausuntoihin tarvitaan hyvinvointialueelle toimintamalli, jossa on määritelty asian hoitamiseksi vaadittavat vastuutahot. </a:t>
            </a:r>
          </a:p>
          <a:p>
            <a:pPr marL="0" indent="0">
              <a:buNone/>
            </a:pPr>
            <a:endParaRPr lang="fi-FI" sz="1100" dirty="0">
              <a:solidFill>
                <a:schemeClr val="tx2"/>
              </a:solidFill>
              <a:effectLst/>
              <a:latin typeface="Trebuchet MS" panose="020B0703020202090204" pitchFamily="34" charset="0"/>
            </a:endParaRPr>
          </a:p>
          <a:p>
            <a:pPr marL="0" indent="0">
              <a:buNone/>
            </a:pPr>
            <a:r>
              <a:rPr lang="fi-FI" sz="1600" b="1" u="sng" dirty="0">
                <a:solidFill>
                  <a:schemeClr val="tx2"/>
                </a:solidFill>
                <a:latin typeface="Trebuchet MS" panose="020B0703020202090204" pitchFamily="34" charset="0"/>
              </a:rPr>
              <a:t>Ilmiö:</a:t>
            </a:r>
          </a:p>
          <a:p>
            <a:pPr marL="0" indent="0">
              <a:buNone/>
            </a:pPr>
            <a:r>
              <a:rPr lang="fi-FI" sz="1600" dirty="0">
                <a:solidFill>
                  <a:schemeClr val="tx2"/>
                </a:solidFill>
                <a:effectLst/>
                <a:latin typeface="Trebuchet MS" panose="020B0703020202090204" pitchFamily="34" charset="0"/>
              </a:rPr>
              <a:t>Hyvinvointialueen lääkäreillä ei ole tarvittavaa osaamista edunvalvontahakemusten lääkärinlausunnoista. On tilanteita, että ensinnä lausunnon toimittaminen Digi- ja väestötietovirastoon kestää ja lopulta sinne toimitetaan väärä lausunto. Asiakkaan kannalta tämä viivästyttää hänen hakemuksensa käsittelyä.  </a:t>
            </a:r>
          </a:p>
          <a:p>
            <a:pPr marL="0" indent="0">
              <a:buNone/>
            </a:pPr>
            <a:r>
              <a:rPr lang="fi-FI" sz="1600" b="1" u="sng" dirty="0">
                <a:solidFill>
                  <a:schemeClr val="tx2"/>
                </a:solidFill>
                <a:latin typeface="Trebuchet MS" panose="020B0703020202090204" pitchFamily="34" charset="0"/>
                <a:cs typeface="Arial" panose="020B0604020202020204" pitchFamily="34" charset="0"/>
              </a:rPr>
              <a:t>Kehittämistarve:</a:t>
            </a:r>
          </a:p>
          <a:p>
            <a:pPr marL="0" indent="0">
              <a:buNone/>
            </a:pPr>
            <a:r>
              <a:rPr lang="fi-FI" sz="1600" dirty="0">
                <a:solidFill>
                  <a:schemeClr val="tx2"/>
                </a:solidFill>
                <a:latin typeface="Trebuchet MS" panose="020B0703020202090204" pitchFamily="34" charset="0"/>
                <a:cs typeface="Arial" panose="020B0604020202020204" pitchFamily="34" charset="0"/>
              </a:rPr>
              <a:t>Lääkärit tarvitsevat perehdytystä ja osaamisen lisäämistä edunvalvontaan liittyvissä lääkärinlausunnoissa sekä hyvinvointialueella tulisi olla keskitetty vastuutaho, joka hoitaa näitä asioita.  </a:t>
            </a:r>
            <a:endParaRPr lang="fi-FI" sz="1600" dirty="0">
              <a:solidFill>
                <a:schemeClr val="tx2"/>
              </a:solidFill>
              <a:effectLst/>
              <a:latin typeface="Trebuchet MS" panose="020B0703020202090204" pitchFamily="34" charset="0"/>
            </a:endParaRPr>
          </a:p>
        </p:txBody>
      </p:sp>
    </p:spTree>
    <p:extLst>
      <p:ext uri="{BB962C8B-B14F-4D97-AF65-F5344CB8AC3E}">
        <p14:creationId xmlns:p14="http://schemas.microsoft.com/office/powerpoint/2010/main" val="751727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50490A-8FCD-A646-8F31-BE15A474B784}"/>
              </a:ext>
            </a:extLst>
          </p:cNvPr>
          <p:cNvSpPr>
            <a:spLocks noGrp="1"/>
          </p:cNvSpPr>
          <p:nvPr>
            <p:ph type="title"/>
          </p:nvPr>
        </p:nvSpPr>
        <p:spPr>
          <a:xfrm>
            <a:off x="643876" y="577062"/>
            <a:ext cx="2840104" cy="5949468"/>
          </a:xfrm>
          <a:solidFill>
            <a:schemeClr val="accent4">
              <a:lumMod val="40000"/>
              <a:lumOff val="60000"/>
            </a:schemeClr>
          </a:solidFill>
        </p:spPr>
        <p:txBody>
          <a:bodyPr>
            <a:normAutofit/>
          </a:bodyPr>
          <a:lstStyle/>
          <a:p>
            <a:pPr algn="ctr">
              <a:spcBef>
                <a:spcPts val="0"/>
              </a:spcBef>
              <a:defRPr/>
            </a:pPr>
            <a:r>
              <a:rPr lang="fi-FI" sz="2800" b="1" u="none" kern="1200" dirty="0">
                <a:solidFill>
                  <a:schemeClr val="tx2"/>
                </a:solidFill>
                <a:effectLst/>
                <a:latin typeface="+mn-lt"/>
                <a:cs typeface="Arial" panose="020B0604020202020204" pitchFamily="34" charset="0"/>
              </a:rPr>
              <a:t>Palvelujen järjestäminen ja saatavuus</a:t>
            </a:r>
            <a:br>
              <a:rPr lang="fi-FI" sz="2800" dirty="0">
                <a:solidFill>
                  <a:schemeClr val="tx2"/>
                </a:solidFill>
                <a:latin typeface="+mn-lt"/>
                <a:cs typeface="Arial" panose="020B0604020202020204" pitchFamily="34" charset="0"/>
              </a:rPr>
            </a:br>
            <a:br>
              <a:rPr lang="fi-FI" sz="2800" dirty="0">
                <a:solidFill>
                  <a:schemeClr val="tx2"/>
                </a:solidFill>
                <a:latin typeface="+mn-lt"/>
                <a:cs typeface="Arial" panose="020B0604020202020204" pitchFamily="34" charset="0"/>
              </a:rPr>
            </a:br>
            <a:br>
              <a:rPr lang="fi-FI" sz="2800" b="0" u="none" kern="1200" dirty="0">
                <a:solidFill>
                  <a:schemeClr val="tx2"/>
                </a:solidFill>
                <a:effectLst/>
                <a:latin typeface="+mn-lt"/>
                <a:cs typeface="Arial" panose="020B0604020202020204" pitchFamily="34" charset="0"/>
              </a:rPr>
            </a:br>
            <a:r>
              <a:rPr lang="fi-FI" sz="2000" u="none" kern="1200" dirty="0">
                <a:solidFill>
                  <a:schemeClr val="tx2"/>
                </a:solidFill>
                <a:effectLst/>
                <a:latin typeface="+mn-lt"/>
                <a:cs typeface="Arial" panose="020B0604020202020204" pitchFamily="34" charset="0"/>
              </a:rPr>
              <a:t>Raportointi </a:t>
            </a:r>
            <a:br>
              <a:rPr lang="fi-FI" sz="2000" u="none" kern="1200" dirty="0">
                <a:solidFill>
                  <a:schemeClr val="tx2"/>
                </a:solidFill>
                <a:effectLst/>
                <a:latin typeface="+mn-lt"/>
                <a:cs typeface="Arial" panose="020B0604020202020204" pitchFamily="34" charset="0"/>
              </a:rPr>
            </a:br>
            <a:r>
              <a:rPr lang="fi-FI" sz="2000" u="none" kern="1200" dirty="0">
                <a:solidFill>
                  <a:schemeClr val="tx2"/>
                </a:solidFill>
                <a:effectLst/>
                <a:latin typeface="+mn-lt"/>
                <a:cs typeface="Arial" panose="020B0604020202020204" pitchFamily="34" charset="0"/>
              </a:rPr>
              <a:t>Kymen HVA:lta</a:t>
            </a:r>
            <a:br>
              <a:rPr lang="fi-FI" sz="1400" dirty="0"/>
            </a:br>
            <a:br>
              <a:rPr lang="fi-FI" sz="2800" b="0" u="none" kern="1200" dirty="0">
                <a:solidFill>
                  <a:schemeClr val="tx2"/>
                </a:solidFill>
                <a:effectLst/>
                <a:latin typeface="+mn-lt"/>
                <a:cs typeface="Arial" panose="020B0604020202020204" pitchFamily="34" charset="0"/>
              </a:rPr>
            </a:br>
            <a:r>
              <a:rPr lang="fi-FI" sz="2000" b="0" u="none" kern="1200" dirty="0">
                <a:solidFill>
                  <a:schemeClr val="tx2"/>
                </a:solidFill>
                <a:effectLst/>
                <a:latin typeface="+mn-lt"/>
                <a:cs typeface="Arial" panose="020B0604020202020204" pitchFamily="34" charset="0"/>
              </a:rPr>
              <a:t>Vammaispalvelut</a:t>
            </a:r>
            <a:endParaRPr lang="fi-FI" sz="2000" dirty="0">
              <a:solidFill>
                <a:schemeClr val="tx2"/>
              </a:solidFill>
            </a:endParaRPr>
          </a:p>
        </p:txBody>
      </p:sp>
      <p:sp>
        <p:nvSpPr>
          <p:cNvPr id="3" name="Sisällön paikkamerkki 2">
            <a:extLst>
              <a:ext uri="{FF2B5EF4-FFF2-40B4-BE49-F238E27FC236}">
                <a16:creationId xmlns:a16="http://schemas.microsoft.com/office/drawing/2014/main" id="{32E8B78F-A503-B047-832C-131C257080B9}"/>
              </a:ext>
            </a:extLst>
          </p:cNvPr>
          <p:cNvSpPr>
            <a:spLocks noGrp="1"/>
          </p:cNvSpPr>
          <p:nvPr>
            <p:ph idx="1"/>
          </p:nvPr>
        </p:nvSpPr>
        <p:spPr>
          <a:xfrm>
            <a:off x="4467828" y="577061"/>
            <a:ext cx="7327932" cy="5949469"/>
          </a:xfrm>
        </p:spPr>
        <p:txBody>
          <a:bodyPr anchor="ctr">
            <a:normAutofit/>
          </a:bodyPr>
          <a:lstStyle/>
          <a:p>
            <a:pPr marL="0" indent="0">
              <a:buNone/>
            </a:pPr>
            <a:r>
              <a:rPr lang="fi-FI" sz="1600" b="1" u="sng" dirty="0">
                <a:solidFill>
                  <a:schemeClr val="tx2"/>
                </a:solidFill>
                <a:latin typeface="Trebuchet MS" panose="020B0703020202090204" pitchFamily="34" charset="0"/>
              </a:rPr>
              <a:t>Ilmiö:</a:t>
            </a:r>
          </a:p>
          <a:p>
            <a:pPr marL="0" indent="0">
              <a:buNone/>
            </a:pPr>
            <a:r>
              <a:rPr lang="fi-FI" sz="1800" dirty="0">
                <a:solidFill>
                  <a:schemeClr val="tx2"/>
                </a:solidFill>
                <a:latin typeface="Trebuchet MS" panose="020B0703020202090204" pitchFamily="34" charset="0"/>
              </a:rPr>
              <a:t>Sosiaalinen kuntoutus nuorille. Vuoden 2023 alusta ei asiakkaille ole ollut tarjolla enää sosiaalista kuntoutusta.  Eteen on tullut tilanteita, joissa asiakas aiempien hyvien kokemusten myötä haluaisi kuntoutukseen, mutta nykyään sitä ei ole enää tarjolla. Sosiaalinen kuntoutus, kun sitä vielä oli tarjolla, toimi yhtenä kuntoutuksen askeleena ja osana. Kun muut toiminnat eivät ole vielä olleet mahdollisia, on sosiaalinen kuntoutus toiminut asiakkaille esimerkiksi syynä lähteä ulos kotoa.</a:t>
            </a:r>
          </a:p>
          <a:p>
            <a:pPr marL="0" indent="0">
              <a:buNone/>
            </a:pPr>
            <a:endParaRPr lang="fi-FI" sz="1600" dirty="0">
              <a:solidFill>
                <a:schemeClr val="tx2"/>
              </a:solidFill>
              <a:latin typeface="Trebuchet MS" panose="020B0703020202090204" pitchFamily="34" charset="0"/>
              <a:cs typeface="Arial" panose="020B0604020202020204" pitchFamily="34" charset="0"/>
            </a:endParaRPr>
          </a:p>
          <a:p>
            <a:pPr marL="0" indent="0">
              <a:buNone/>
            </a:pPr>
            <a:r>
              <a:rPr lang="fi-FI" sz="1600" b="1" u="sng" dirty="0">
                <a:solidFill>
                  <a:schemeClr val="tx2"/>
                </a:solidFill>
                <a:latin typeface="Trebuchet MS" panose="020B0703020202090204" pitchFamily="34" charset="0"/>
                <a:cs typeface="Arial" panose="020B0604020202020204" pitchFamily="34" charset="0"/>
              </a:rPr>
              <a:t>Kehittämistarve:</a:t>
            </a:r>
          </a:p>
          <a:p>
            <a:pPr marL="0" indent="0">
              <a:buNone/>
            </a:pPr>
            <a:r>
              <a:rPr lang="fi-FI" sz="1800" dirty="0">
                <a:solidFill>
                  <a:schemeClr val="tx2"/>
                </a:solidFill>
                <a:effectLst/>
                <a:latin typeface="Trebuchet MS" panose="020B0703020202090204" pitchFamily="34" charset="0"/>
              </a:rPr>
              <a:t>Sosiaalisen kuntoutuksen palveluita tulisi olla saatavilla nuorille  aikuisille ja erilaisilla toteutusvaihtoehdoilla, esimerkiksi ryhmämuotoisena. </a:t>
            </a:r>
          </a:p>
          <a:p>
            <a:pPr marL="0" indent="0">
              <a:buNone/>
            </a:pPr>
            <a:endParaRPr lang="fi-FI" sz="1600" b="1" u="sng" dirty="0">
              <a:solidFill>
                <a:schemeClr val="tx2"/>
              </a:solidFill>
              <a:latin typeface="Trebuchet MS" panose="020B0703020202090204" pitchFamily="34" charset="0"/>
              <a:cs typeface="Arial" panose="020B0604020202020204" pitchFamily="34" charset="0"/>
            </a:endParaRPr>
          </a:p>
        </p:txBody>
      </p:sp>
    </p:spTree>
    <p:extLst>
      <p:ext uri="{BB962C8B-B14F-4D97-AF65-F5344CB8AC3E}">
        <p14:creationId xmlns:p14="http://schemas.microsoft.com/office/powerpoint/2010/main" val="1509037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50490A-8FCD-A646-8F31-BE15A474B784}"/>
              </a:ext>
            </a:extLst>
          </p:cNvPr>
          <p:cNvSpPr>
            <a:spLocks noGrp="1"/>
          </p:cNvSpPr>
          <p:nvPr>
            <p:ph type="title"/>
          </p:nvPr>
        </p:nvSpPr>
        <p:spPr>
          <a:xfrm>
            <a:off x="643874" y="416689"/>
            <a:ext cx="2805381" cy="6214013"/>
          </a:xfrm>
          <a:solidFill>
            <a:schemeClr val="accent6">
              <a:lumMod val="40000"/>
              <a:lumOff val="60000"/>
            </a:schemeClr>
          </a:solidFill>
        </p:spPr>
        <p:txBody>
          <a:bodyPr>
            <a:normAutofit/>
          </a:bodyPr>
          <a:lstStyle/>
          <a:p>
            <a:pPr algn="ctr">
              <a:spcBef>
                <a:spcPts val="0"/>
              </a:spcBef>
              <a:defRPr/>
            </a:pPr>
            <a:r>
              <a:rPr lang="fi-FI" sz="2800" b="1" dirty="0">
                <a:solidFill>
                  <a:schemeClr val="tx2"/>
                </a:solidFill>
                <a:latin typeface="+mn-lt"/>
                <a:cs typeface="Arial" panose="020B0604020202020204" pitchFamily="34" charset="0"/>
              </a:rPr>
              <a:t>Taloudelliset asiat</a:t>
            </a:r>
            <a:br>
              <a:rPr lang="fi-FI" sz="2800" b="1" u="none" kern="1200" dirty="0">
                <a:solidFill>
                  <a:schemeClr val="tx2"/>
                </a:solidFill>
                <a:effectLst/>
                <a:latin typeface="+mn-lt"/>
                <a:cs typeface="Arial" panose="020B0604020202020204" pitchFamily="34" charset="0"/>
              </a:rPr>
            </a:br>
            <a:br>
              <a:rPr lang="fi-FI" sz="2800" b="1" u="none" kern="1200" dirty="0">
                <a:solidFill>
                  <a:schemeClr val="tx2"/>
                </a:solidFill>
                <a:effectLst/>
                <a:latin typeface="+mn-lt"/>
                <a:cs typeface="Arial" panose="020B0604020202020204" pitchFamily="34" charset="0"/>
              </a:rPr>
            </a:br>
            <a:br>
              <a:rPr lang="fi-FI" sz="2800" b="1" u="none" kern="1200" dirty="0">
                <a:solidFill>
                  <a:schemeClr val="tx2"/>
                </a:solidFill>
                <a:effectLst/>
                <a:latin typeface="+mn-lt"/>
                <a:cs typeface="Arial" panose="020B0604020202020204" pitchFamily="34" charset="0"/>
              </a:rPr>
            </a:br>
            <a:r>
              <a:rPr lang="fi-FI" sz="2000" dirty="0">
                <a:solidFill>
                  <a:schemeClr val="tx2"/>
                </a:solidFill>
                <a:latin typeface="+mn-lt"/>
                <a:cs typeface="Arial" panose="020B0604020202020204" pitchFamily="34" charset="0"/>
              </a:rPr>
              <a:t>R</a:t>
            </a:r>
            <a:r>
              <a:rPr lang="fi-FI" sz="2000" u="none" kern="1200" dirty="0">
                <a:solidFill>
                  <a:schemeClr val="tx2"/>
                </a:solidFill>
                <a:effectLst/>
                <a:latin typeface="+mn-lt"/>
                <a:cs typeface="Arial" panose="020B0604020202020204" pitchFamily="34" charset="0"/>
              </a:rPr>
              <a:t>aportoinnit</a:t>
            </a:r>
            <a:br>
              <a:rPr lang="fi-FI" sz="2000" u="none" kern="1200" dirty="0">
                <a:solidFill>
                  <a:schemeClr val="tx2"/>
                </a:solidFill>
                <a:effectLst/>
                <a:latin typeface="+mn-lt"/>
                <a:cs typeface="Arial" panose="020B0604020202020204" pitchFamily="34" charset="0"/>
              </a:rPr>
            </a:br>
            <a:r>
              <a:rPr lang="fi-FI" sz="2000" u="none" kern="1200" dirty="0">
                <a:solidFill>
                  <a:schemeClr val="tx2"/>
                </a:solidFill>
                <a:effectLst/>
                <a:latin typeface="+mn-lt"/>
                <a:cs typeface="Arial" panose="020B0604020202020204" pitchFamily="34" charset="0"/>
              </a:rPr>
              <a:t>Ekhva:lta </a:t>
            </a:r>
            <a:br>
              <a:rPr lang="fi-FI" sz="2000" b="1" dirty="0">
                <a:solidFill>
                  <a:srgbClr val="4270C1"/>
                </a:solidFill>
                <a:effectLst/>
                <a:latin typeface="Calibri" panose="020F0502020204030204" pitchFamily="34" charset="0"/>
              </a:rPr>
            </a:br>
            <a:br>
              <a:rPr lang="fi-FI" sz="2000" b="1" dirty="0"/>
            </a:br>
            <a:br>
              <a:rPr lang="fi-FI" sz="2000" dirty="0"/>
            </a:br>
            <a:r>
              <a:rPr lang="fi-FI" sz="2000" dirty="0">
                <a:solidFill>
                  <a:schemeClr val="tx2"/>
                </a:solidFill>
                <a:latin typeface="+mn-lt"/>
                <a:cs typeface="Arial" panose="020B0604020202020204" pitchFamily="34" charset="0"/>
              </a:rPr>
              <a:t>Kelan toiminta</a:t>
            </a:r>
            <a:br>
              <a:rPr lang="fi-FI" sz="2000" b="0" u="none" kern="1200" dirty="0">
                <a:solidFill>
                  <a:schemeClr val="tx2"/>
                </a:solidFill>
                <a:effectLst/>
                <a:latin typeface="+mn-lt"/>
                <a:cs typeface="Arial" panose="020B0604020202020204" pitchFamily="34" charset="0"/>
              </a:rPr>
            </a:br>
            <a:br>
              <a:rPr lang="fi-FI" sz="1400" b="1" u="none" kern="1200" dirty="0">
                <a:solidFill>
                  <a:schemeClr val="tx2"/>
                </a:solidFill>
                <a:effectLst/>
                <a:latin typeface="+mn-lt"/>
                <a:cs typeface="Arial" panose="020B0604020202020204" pitchFamily="34" charset="0"/>
              </a:rPr>
            </a:br>
            <a:endParaRPr lang="fi-FI" sz="1400" dirty="0">
              <a:solidFill>
                <a:schemeClr val="tx2"/>
              </a:solidFill>
            </a:endParaRPr>
          </a:p>
        </p:txBody>
      </p:sp>
      <p:sp>
        <p:nvSpPr>
          <p:cNvPr id="3" name="Sisällön paikkamerkki 2">
            <a:extLst>
              <a:ext uri="{FF2B5EF4-FFF2-40B4-BE49-F238E27FC236}">
                <a16:creationId xmlns:a16="http://schemas.microsoft.com/office/drawing/2014/main" id="{32E8B78F-A503-B047-832C-131C257080B9}"/>
              </a:ext>
            </a:extLst>
          </p:cNvPr>
          <p:cNvSpPr>
            <a:spLocks noGrp="1"/>
          </p:cNvSpPr>
          <p:nvPr>
            <p:ph idx="1"/>
          </p:nvPr>
        </p:nvSpPr>
        <p:spPr>
          <a:xfrm>
            <a:off x="4386806" y="416689"/>
            <a:ext cx="7397380" cy="6214014"/>
          </a:xfrm>
        </p:spPr>
        <p:txBody>
          <a:bodyPr anchor="ctr">
            <a:normAutofit/>
          </a:bodyPr>
          <a:lstStyle/>
          <a:p>
            <a:pPr marL="0" indent="0">
              <a:buNone/>
            </a:pPr>
            <a:r>
              <a:rPr lang="fi-FI" sz="1600" b="1" u="sng" dirty="0">
                <a:solidFill>
                  <a:schemeClr val="tx2"/>
                </a:solidFill>
                <a:latin typeface="Trebuchet MS" panose="020B0703020202090204" pitchFamily="34" charset="0"/>
              </a:rPr>
              <a:t>Ilmiö:</a:t>
            </a:r>
          </a:p>
          <a:p>
            <a:pPr marL="0" indent="0">
              <a:buNone/>
            </a:pPr>
            <a:r>
              <a:rPr lang="fi-FI" sz="1800" dirty="0">
                <a:solidFill>
                  <a:schemeClr val="tx2"/>
                </a:solidFill>
                <a:latin typeface="Trebuchet MS" panose="020B0703020202090204" pitchFamily="34" charset="0"/>
              </a:rPr>
              <a:t>Kelan huomioimat enimmäisasumismenot eivät ole nousseet riittävässä määrin suhteessa nopeasti kasvaneisiin elinkustannuksiin, mikä aiheuttaa asiakkaille kohtuuttomia taloudellisia tilanteita ja lisää ehkäisevän toimeentulotuen tarvetta. </a:t>
            </a:r>
          </a:p>
          <a:p>
            <a:pPr marL="0" indent="0">
              <a:buNone/>
            </a:pPr>
            <a:r>
              <a:rPr lang="fi-FI" sz="1600" b="1" u="sng" dirty="0">
                <a:solidFill>
                  <a:schemeClr val="tx2"/>
                </a:solidFill>
                <a:latin typeface="Trebuchet MS" panose="020B0703020202090204" pitchFamily="34" charset="0"/>
                <a:cs typeface="Arial" panose="020B0604020202020204" pitchFamily="34" charset="0"/>
              </a:rPr>
              <a:t>Kehittämistarve:</a:t>
            </a:r>
            <a:endParaRPr lang="fi-FI" sz="1600" b="1" u="sng" dirty="0">
              <a:solidFill>
                <a:schemeClr val="tx2"/>
              </a:solidFill>
              <a:latin typeface="Calibri" panose="020F0502020204030204" pitchFamily="34" charset="0"/>
              <a:cs typeface="Arial" panose="020B0604020202020204" pitchFamily="34" charset="0"/>
            </a:endParaRPr>
          </a:p>
          <a:p>
            <a:pPr marL="0" indent="0">
              <a:buNone/>
            </a:pPr>
            <a:r>
              <a:rPr lang="fi-FI" sz="1800" dirty="0">
                <a:solidFill>
                  <a:schemeClr val="tx2"/>
                </a:solidFill>
                <a:latin typeface="Trebuchet MS" panose="020B0703020202090204" pitchFamily="34" charset="0"/>
              </a:rPr>
              <a:t>Kelan tulee tarkastella säännöllisesti käyttämiensä asumismenojen rajoja ja nostaa ne tarvittavalle tasolle. Lisäksi sosiaalitoimen työntekijöillä tulisi olla selkeät ohjeet ja linjaukset missä määrin viimesijaisella toimeentulotuella paikataan Kelan etuuksia. </a:t>
            </a:r>
          </a:p>
          <a:p>
            <a:pPr marL="0" indent="0">
              <a:buNone/>
            </a:pPr>
            <a:endParaRPr lang="fi-FI" sz="1600" dirty="0">
              <a:solidFill>
                <a:schemeClr val="tx2"/>
              </a:solidFill>
              <a:latin typeface="Trebuchet MS" panose="020B0703020202090204" pitchFamily="34" charset="0"/>
              <a:cs typeface="Arial" panose="020B0604020202020204" pitchFamily="34" charset="0"/>
            </a:endParaRPr>
          </a:p>
          <a:p>
            <a:pPr marL="0" indent="0">
              <a:buNone/>
            </a:pPr>
            <a:r>
              <a:rPr lang="fi-FI" sz="1600" b="1" u="sng" dirty="0">
                <a:solidFill>
                  <a:schemeClr val="tx2"/>
                </a:solidFill>
                <a:latin typeface="Trebuchet MS" panose="020B0703020202090204" pitchFamily="34" charset="0"/>
                <a:cs typeface="Arial" panose="020B0604020202020204" pitchFamily="34" charset="0"/>
              </a:rPr>
              <a:t>Ilmiö:</a:t>
            </a:r>
          </a:p>
          <a:p>
            <a:pPr marL="0" indent="0">
              <a:buNone/>
            </a:pPr>
            <a:r>
              <a:rPr lang="fi-FI" sz="1800" dirty="0">
                <a:solidFill>
                  <a:schemeClr val="tx2"/>
                </a:solidFill>
                <a:effectLst/>
                <a:latin typeface="Trebuchet MS" panose="020B0703020202090204" pitchFamily="34" charset="0"/>
              </a:rPr>
              <a:t>Kelalta tulee ajoittain epätasalaatuisia päätöksien riippuen käsittelijästä. </a:t>
            </a:r>
            <a:r>
              <a:rPr lang="fi-FI" sz="1800" dirty="0">
                <a:solidFill>
                  <a:schemeClr val="tx2"/>
                </a:solidFill>
                <a:latin typeface="Trebuchet MS" panose="020B0703020202090204" pitchFamily="34" charset="0"/>
              </a:rPr>
              <a:t>P</a:t>
            </a:r>
            <a:r>
              <a:rPr lang="fi-FI" sz="1800" dirty="0">
                <a:solidFill>
                  <a:schemeClr val="tx2"/>
                </a:solidFill>
                <a:effectLst/>
                <a:latin typeface="Trebuchet MS" panose="020B0703020202090204" pitchFamily="34" charset="0"/>
              </a:rPr>
              <a:t>äätöksenteossa ei myöskään aina oteta huomioon sosiaalihuollon lausuntoja, joissa asiakkaiden tilanteita on selvitetty tarkasti. Lausuntojen sivuuttaminen näkyy myös siten, että perustoimeentulotuen pää</a:t>
            </a:r>
            <a:r>
              <a:rPr lang="fi-FI" sz="1800" dirty="0">
                <a:solidFill>
                  <a:schemeClr val="tx2"/>
                </a:solidFill>
                <a:latin typeface="Trebuchet MS" panose="020B0703020202090204" pitchFamily="34" charset="0"/>
              </a:rPr>
              <a:t>tösten perustelut ovat puutteellisia suhteessa lausunnon tietoihin. </a:t>
            </a:r>
            <a:endParaRPr lang="fi-FI" sz="1800" dirty="0">
              <a:solidFill>
                <a:schemeClr val="tx2"/>
              </a:solidFill>
              <a:effectLst/>
              <a:latin typeface="Trebuchet MS" panose="020B0703020202090204" pitchFamily="34" charset="0"/>
            </a:endParaRPr>
          </a:p>
          <a:p>
            <a:pPr marL="0" indent="0">
              <a:buNone/>
            </a:pPr>
            <a:r>
              <a:rPr lang="fi-FI" sz="1600" b="1" u="sng" dirty="0">
                <a:solidFill>
                  <a:schemeClr val="tx2"/>
                </a:solidFill>
                <a:effectLst/>
                <a:latin typeface="Trebuchet MS" panose="020B0703020202090204" pitchFamily="34" charset="0"/>
              </a:rPr>
              <a:t>Kehittämistarve:</a:t>
            </a:r>
          </a:p>
          <a:p>
            <a:pPr marL="0" indent="0">
              <a:buNone/>
            </a:pPr>
            <a:r>
              <a:rPr lang="fi-FI" sz="1800" dirty="0">
                <a:solidFill>
                  <a:schemeClr val="tx2"/>
                </a:solidFill>
                <a:latin typeface="Trebuchet MS" panose="020B0703020202090204" pitchFamily="34" charset="0"/>
              </a:rPr>
              <a:t>Kelan tulee parantaa päätöstensä tasalaatuisuutta ja ottaa päätöksissään huomioon sosiaalihuollon lausunnot. </a:t>
            </a:r>
            <a:endParaRPr lang="fi-FI" sz="1800" dirty="0">
              <a:solidFill>
                <a:schemeClr val="tx2"/>
              </a:solidFill>
              <a:effectLst/>
              <a:latin typeface="Trebuchet MS" panose="020B0703020202090204" pitchFamily="34" charset="0"/>
            </a:endParaRPr>
          </a:p>
        </p:txBody>
      </p:sp>
    </p:spTree>
    <p:extLst>
      <p:ext uri="{BB962C8B-B14F-4D97-AF65-F5344CB8AC3E}">
        <p14:creationId xmlns:p14="http://schemas.microsoft.com/office/powerpoint/2010/main" val="3716390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50490A-8FCD-A646-8F31-BE15A474B784}"/>
              </a:ext>
            </a:extLst>
          </p:cNvPr>
          <p:cNvSpPr>
            <a:spLocks noGrp="1"/>
          </p:cNvSpPr>
          <p:nvPr>
            <p:ph type="title"/>
          </p:nvPr>
        </p:nvSpPr>
        <p:spPr>
          <a:xfrm>
            <a:off x="643876" y="577062"/>
            <a:ext cx="2735932" cy="5949468"/>
          </a:xfrm>
          <a:solidFill>
            <a:schemeClr val="accent4">
              <a:lumMod val="40000"/>
              <a:lumOff val="60000"/>
            </a:schemeClr>
          </a:solidFill>
        </p:spPr>
        <p:txBody>
          <a:bodyPr>
            <a:normAutofit/>
          </a:bodyPr>
          <a:lstStyle/>
          <a:p>
            <a:pPr algn="ctr">
              <a:spcBef>
                <a:spcPts val="0"/>
              </a:spcBef>
              <a:defRPr/>
            </a:pPr>
            <a:br>
              <a:rPr lang="fi-FI" sz="2800" b="1" u="none" kern="1200" dirty="0">
                <a:solidFill>
                  <a:schemeClr val="tx2"/>
                </a:solidFill>
                <a:effectLst/>
                <a:latin typeface="+mn-lt"/>
                <a:cs typeface="Arial" panose="020B0604020202020204" pitchFamily="34" charset="0"/>
              </a:rPr>
            </a:br>
            <a:br>
              <a:rPr lang="fi-FI" sz="2800" b="1" u="none" kern="1200" dirty="0">
                <a:solidFill>
                  <a:schemeClr val="tx2"/>
                </a:solidFill>
                <a:effectLst/>
                <a:latin typeface="+mn-lt"/>
                <a:cs typeface="Arial" panose="020B0604020202020204" pitchFamily="34" charset="0"/>
              </a:rPr>
            </a:br>
            <a:r>
              <a:rPr lang="fi-FI" sz="2800" b="1" u="none" kern="1200" dirty="0">
                <a:solidFill>
                  <a:schemeClr val="tx2"/>
                </a:solidFill>
                <a:effectLst/>
                <a:latin typeface="+mn-lt"/>
                <a:cs typeface="Arial" panose="020B0604020202020204" pitchFamily="34" charset="0"/>
              </a:rPr>
              <a:t>Asuminen</a:t>
            </a:r>
            <a:br>
              <a:rPr lang="fi-FI" sz="2800" b="1" u="none" kern="1200" dirty="0">
                <a:solidFill>
                  <a:schemeClr val="tx2"/>
                </a:solidFill>
                <a:effectLst/>
                <a:latin typeface="+mn-lt"/>
                <a:cs typeface="Arial" panose="020B0604020202020204" pitchFamily="34" charset="0"/>
              </a:rPr>
            </a:br>
            <a:br>
              <a:rPr lang="fi-FI" sz="2800" b="1" u="none" kern="1200" dirty="0">
                <a:solidFill>
                  <a:schemeClr val="tx2"/>
                </a:solidFill>
                <a:effectLst/>
                <a:latin typeface="+mn-lt"/>
                <a:cs typeface="Arial" panose="020B0604020202020204" pitchFamily="34" charset="0"/>
              </a:rPr>
            </a:br>
            <a:br>
              <a:rPr lang="fi-FI" sz="2800" b="1" u="none" kern="1200" dirty="0">
                <a:solidFill>
                  <a:schemeClr val="tx2"/>
                </a:solidFill>
                <a:effectLst/>
                <a:latin typeface="+mn-lt"/>
                <a:cs typeface="Arial" panose="020B0604020202020204" pitchFamily="34" charset="0"/>
              </a:rPr>
            </a:br>
            <a:r>
              <a:rPr lang="fi-FI" sz="2000" u="none" kern="1200" dirty="0">
                <a:solidFill>
                  <a:schemeClr val="tx2"/>
                </a:solidFill>
                <a:effectLst/>
                <a:latin typeface="+mn-lt"/>
                <a:cs typeface="Arial" panose="020B0604020202020204" pitchFamily="34" charset="0"/>
              </a:rPr>
              <a:t>Raportointi </a:t>
            </a:r>
            <a:br>
              <a:rPr lang="fi-FI" sz="2000" u="none" kern="1200" dirty="0">
                <a:solidFill>
                  <a:schemeClr val="tx2"/>
                </a:solidFill>
                <a:effectLst/>
                <a:latin typeface="+mn-lt"/>
                <a:cs typeface="Arial" panose="020B0604020202020204" pitchFamily="34" charset="0"/>
              </a:rPr>
            </a:br>
            <a:r>
              <a:rPr lang="fi-FI" sz="2000" u="none" kern="1200" dirty="0">
                <a:solidFill>
                  <a:schemeClr val="tx2"/>
                </a:solidFill>
                <a:effectLst/>
                <a:latin typeface="+mn-lt"/>
                <a:cs typeface="Arial" panose="020B0604020202020204" pitchFamily="34" charset="0"/>
              </a:rPr>
              <a:t>Kymen HVA:lta</a:t>
            </a:r>
            <a:br>
              <a:rPr lang="fi-FI" sz="2000" u="none" kern="1200" dirty="0">
                <a:solidFill>
                  <a:schemeClr val="tx2"/>
                </a:solidFill>
                <a:effectLst/>
                <a:latin typeface="+mn-lt"/>
                <a:cs typeface="Arial" panose="020B0604020202020204" pitchFamily="34" charset="0"/>
              </a:rPr>
            </a:br>
            <a:br>
              <a:rPr lang="fi-FI" sz="2000" u="none" kern="1200" dirty="0">
                <a:solidFill>
                  <a:schemeClr val="tx2"/>
                </a:solidFill>
                <a:effectLst/>
                <a:latin typeface="+mn-lt"/>
                <a:cs typeface="Arial" panose="020B0604020202020204" pitchFamily="34" charset="0"/>
              </a:rPr>
            </a:br>
            <a:br>
              <a:rPr lang="fi-FI" sz="2000" u="none" kern="1200" dirty="0">
                <a:solidFill>
                  <a:schemeClr val="tx2"/>
                </a:solidFill>
                <a:effectLst/>
                <a:latin typeface="+mn-lt"/>
                <a:cs typeface="Arial" panose="020B0604020202020204" pitchFamily="34" charset="0"/>
              </a:rPr>
            </a:br>
            <a:r>
              <a:rPr lang="fi-FI" sz="2000" u="none" kern="1200" dirty="0">
                <a:solidFill>
                  <a:schemeClr val="tx2"/>
                </a:solidFill>
                <a:effectLst/>
                <a:latin typeface="+mn-lt"/>
                <a:cs typeface="Arial" panose="020B0604020202020204" pitchFamily="34" charset="0"/>
              </a:rPr>
              <a:t>Asunto ensin -periaatteen jalkauttaminen</a:t>
            </a:r>
            <a:br>
              <a:rPr lang="fi-FI" sz="1100" dirty="0"/>
            </a:br>
            <a:br>
              <a:rPr lang="fi-FI" sz="2800" b="0" u="none" kern="1200" dirty="0">
                <a:solidFill>
                  <a:schemeClr val="tx2"/>
                </a:solidFill>
                <a:effectLst/>
                <a:latin typeface="+mn-lt"/>
                <a:cs typeface="Arial" panose="020B0604020202020204" pitchFamily="34" charset="0"/>
              </a:rPr>
            </a:br>
            <a:br>
              <a:rPr lang="fi-FI" sz="2800" b="0" u="none" kern="1200" dirty="0">
                <a:solidFill>
                  <a:schemeClr val="tx2"/>
                </a:solidFill>
                <a:effectLst/>
                <a:latin typeface="+mn-lt"/>
                <a:cs typeface="Arial" panose="020B0604020202020204" pitchFamily="34" charset="0"/>
              </a:rPr>
            </a:br>
            <a:br>
              <a:rPr lang="fi-FI" sz="3600" b="1" u="none" kern="1200" dirty="0">
                <a:solidFill>
                  <a:schemeClr val="tx2"/>
                </a:solidFill>
                <a:effectLst/>
                <a:latin typeface="+mn-lt"/>
                <a:cs typeface="Arial" panose="020B0604020202020204" pitchFamily="34" charset="0"/>
              </a:rPr>
            </a:br>
            <a:endParaRPr lang="fi-FI" sz="3600" dirty="0">
              <a:solidFill>
                <a:schemeClr val="tx2"/>
              </a:solidFill>
            </a:endParaRPr>
          </a:p>
        </p:txBody>
      </p:sp>
      <p:sp>
        <p:nvSpPr>
          <p:cNvPr id="3" name="Sisällön paikkamerkki 2">
            <a:extLst>
              <a:ext uri="{FF2B5EF4-FFF2-40B4-BE49-F238E27FC236}">
                <a16:creationId xmlns:a16="http://schemas.microsoft.com/office/drawing/2014/main" id="{32E8B78F-A503-B047-832C-131C257080B9}"/>
              </a:ext>
            </a:extLst>
          </p:cNvPr>
          <p:cNvSpPr>
            <a:spLocks noGrp="1"/>
          </p:cNvSpPr>
          <p:nvPr>
            <p:ph idx="1"/>
          </p:nvPr>
        </p:nvSpPr>
        <p:spPr>
          <a:xfrm>
            <a:off x="4444678" y="577061"/>
            <a:ext cx="7351082" cy="5949469"/>
          </a:xfrm>
        </p:spPr>
        <p:txBody>
          <a:bodyPr anchor="ctr">
            <a:normAutofit/>
          </a:bodyPr>
          <a:lstStyle/>
          <a:p>
            <a:pPr marL="0" indent="0">
              <a:buNone/>
            </a:pPr>
            <a:r>
              <a:rPr lang="fi-FI" sz="1600" b="1" u="sng" dirty="0">
                <a:solidFill>
                  <a:schemeClr val="tx2"/>
                </a:solidFill>
                <a:latin typeface="Trebuchet MS" panose="020B0703020202090204" pitchFamily="34" charset="0"/>
              </a:rPr>
              <a:t>Ilmiö:</a:t>
            </a:r>
          </a:p>
          <a:p>
            <a:pPr marL="0" indent="0">
              <a:buNone/>
            </a:pPr>
            <a:r>
              <a:rPr lang="fi-FI" sz="1800" dirty="0">
                <a:solidFill>
                  <a:schemeClr val="tx2"/>
                </a:solidFill>
                <a:latin typeface="Trebuchet MS" panose="020B0703020202090204" pitchFamily="34" charset="0"/>
              </a:rPr>
              <a:t>Kouvolan seudulla sosiaalityön/erityisen tuen tarpeisten asiakkaiden vuokralla asumisen mahdollisuudet ovat kaventuneet. Kouvolan asunnoilta asuntojen saaminen on todella vaikeaa, ja sosiaalityön ja Kouvolan asuntojen yhteistyötä ei ole. Y-säätiön asunnot ovat Kouvolan asuntojen hallinnassa, eikä niitäkään asuntoja ole mahdollista vuokrata vaikeimmassa asemassa oleville. Asunto ensin –periaatteen toteuttaminen on vaikeaa, koska yhteistyökumppaneita sen toteuttamiselle ei Kouvolassa ole. </a:t>
            </a:r>
          </a:p>
          <a:p>
            <a:pPr marL="0" indent="0">
              <a:buNone/>
            </a:pPr>
            <a:endParaRPr lang="fi-FI" sz="1600" dirty="0">
              <a:solidFill>
                <a:schemeClr val="tx2"/>
              </a:solidFill>
              <a:latin typeface="Trebuchet MS" panose="020B0703020202090204" pitchFamily="34" charset="0"/>
              <a:cs typeface="Arial" panose="020B0604020202020204" pitchFamily="34" charset="0"/>
            </a:endParaRPr>
          </a:p>
          <a:p>
            <a:pPr marL="0" indent="0">
              <a:buNone/>
            </a:pPr>
            <a:r>
              <a:rPr lang="fi-FI" sz="1600" b="1" u="sng" dirty="0">
                <a:solidFill>
                  <a:schemeClr val="tx2"/>
                </a:solidFill>
                <a:latin typeface="Trebuchet MS" panose="020B0703020202090204" pitchFamily="34" charset="0"/>
                <a:cs typeface="Arial" panose="020B0604020202020204" pitchFamily="34" charset="0"/>
              </a:rPr>
              <a:t>Kehittämistarve:</a:t>
            </a:r>
          </a:p>
          <a:p>
            <a:pPr marL="0" indent="0">
              <a:buNone/>
            </a:pPr>
            <a:r>
              <a:rPr lang="fi-FI" sz="1800" dirty="0">
                <a:solidFill>
                  <a:schemeClr val="tx2"/>
                </a:solidFill>
                <a:latin typeface="Trebuchet MS" panose="020B0703020202090204" pitchFamily="34" charset="0"/>
              </a:rPr>
              <a:t>Asunto ensin –periaatteen jalkauttaminen tosiasiallisesti Kouvolaan eri toimijoiden välisellä yhteistyöllä (esimerkiksi Kouvolan asunnot ja sosiaalityö). Jos vuokra-asuntoja olisi saatavilla, vähentäisi se muunlaisten asumismuotojen/-palvelujen tarvetta, esimerkiksi tarve päihteiden käytön salliville asumispalveluille ei olisi niin suuri. </a:t>
            </a:r>
          </a:p>
        </p:txBody>
      </p:sp>
    </p:spTree>
    <p:extLst>
      <p:ext uri="{BB962C8B-B14F-4D97-AF65-F5344CB8AC3E}">
        <p14:creationId xmlns:p14="http://schemas.microsoft.com/office/powerpoint/2010/main" val="129151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48CDC8-D9D6-E94F-8181-AF1ED0586770}"/>
              </a:ext>
            </a:extLst>
          </p:cNvPr>
          <p:cNvSpPr>
            <a:spLocks noGrp="1"/>
          </p:cNvSpPr>
          <p:nvPr>
            <p:ph type="title"/>
          </p:nvPr>
        </p:nvSpPr>
        <p:spPr>
          <a:xfrm>
            <a:off x="4884516" y="329184"/>
            <a:ext cx="6826614" cy="886158"/>
          </a:xfrm>
        </p:spPr>
        <p:txBody>
          <a:bodyPr>
            <a:normAutofit/>
          </a:bodyPr>
          <a:lstStyle/>
          <a:p>
            <a:r>
              <a:rPr lang="fi-FI" sz="3200" dirty="0">
                <a:latin typeface="+mn-lt"/>
              </a:rPr>
              <a:t>Sosiaalinen raportointi ja aamukahvit</a:t>
            </a:r>
          </a:p>
        </p:txBody>
      </p:sp>
      <p:pic>
        <p:nvPicPr>
          <p:cNvPr id="4" name="Sisällön paikkamerkki 3" descr="Muistio, silmälasit ja kahvin asetelma">
            <a:extLst>
              <a:ext uri="{FF2B5EF4-FFF2-40B4-BE49-F238E27FC236}">
                <a16:creationId xmlns:a16="http://schemas.microsoft.com/office/drawing/2014/main" id="{8A920D12-C3E8-9D41-B932-D5A4C07C2062}"/>
              </a:ext>
            </a:extLst>
          </p:cNvPr>
          <p:cNvPicPr>
            <a:picLocks noChangeAspect="1"/>
          </p:cNvPicPr>
          <p:nvPr/>
        </p:nvPicPr>
        <p:blipFill rotWithShape="1">
          <a:blip r:embed="rId2"/>
          <a:srcRect l="40610" r="7361" b="1"/>
          <a:stretch/>
        </p:blipFill>
        <p:spPr>
          <a:xfrm>
            <a:off x="804672" y="803050"/>
            <a:ext cx="1432897" cy="1838269"/>
          </a:xfrm>
          <a:prstGeom prst="rect">
            <a:avLst/>
          </a:prstGeom>
        </p:spPr>
      </p:pic>
      <p:pic>
        <p:nvPicPr>
          <p:cNvPr id="51" name="Kuva 50">
            <a:extLst>
              <a:ext uri="{FF2B5EF4-FFF2-40B4-BE49-F238E27FC236}">
                <a16:creationId xmlns:a16="http://schemas.microsoft.com/office/drawing/2014/main" id="{3DDFD5CF-2B04-5A48-AFCE-E28002CFEF30}"/>
              </a:ext>
            </a:extLst>
          </p:cNvPr>
          <p:cNvPicPr>
            <a:picLocks noChangeAspect="1"/>
          </p:cNvPicPr>
          <p:nvPr/>
        </p:nvPicPr>
        <p:blipFill rotWithShape="1">
          <a:blip r:embed="rId3"/>
          <a:srcRect l="12883" r="10344" b="7"/>
          <a:stretch/>
        </p:blipFill>
        <p:spPr>
          <a:xfrm>
            <a:off x="2398436" y="803050"/>
            <a:ext cx="1432897" cy="1838269"/>
          </a:xfrm>
          <a:prstGeom prst="rect">
            <a:avLst/>
          </a:prstGeom>
        </p:spPr>
      </p:pic>
      <p:pic>
        <p:nvPicPr>
          <p:cNvPr id="14" name="Sisällön paikkamerkki 4" descr="Kuva, joka sisältää kohteen teksti, kirjoitusvälineet, paperi, lyijykynä&#10;&#10;Kuvaus luotu automaattisesti">
            <a:extLst>
              <a:ext uri="{FF2B5EF4-FFF2-40B4-BE49-F238E27FC236}">
                <a16:creationId xmlns:a16="http://schemas.microsoft.com/office/drawing/2014/main" id="{364D44B9-54B4-2244-9259-662A9717064A}"/>
              </a:ext>
            </a:extLst>
          </p:cNvPr>
          <p:cNvPicPr>
            <a:picLocks noChangeAspect="1"/>
          </p:cNvPicPr>
          <p:nvPr/>
        </p:nvPicPr>
        <p:blipFill rotWithShape="1">
          <a:blip r:embed="rId4"/>
          <a:srcRect r="4437" b="2"/>
          <a:stretch/>
        </p:blipFill>
        <p:spPr>
          <a:xfrm>
            <a:off x="804672" y="2796293"/>
            <a:ext cx="3026664" cy="3111726"/>
          </a:xfrm>
          <a:prstGeom prst="rect">
            <a:avLst/>
          </a:prstGeom>
          <a:effectLst/>
        </p:spPr>
      </p:pic>
      <p:sp>
        <p:nvSpPr>
          <p:cNvPr id="3" name="Sisällön paikkamerkki 2">
            <a:extLst>
              <a:ext uri="{FF2B5EF4-FFF2-40B4-BE49-F238E27FC236}">
                <a16:creationId xmlns:a16="http://schemas.microsoft.com/office/drawing/2014/main" id="{982D60CA-2D4A-8C4C-B1DA-7BB1394088FC}"/>
              </a:ext>
            </a:extLst>
          </p:cNvPr>
          <p:cNvSpPr>
            <a:spLocks noGrp="1"/>
          </p:cNvSpPr>
          <p:nvPr>
            <p:ph idx="1"/>
          </p:nvPr>
        </p:nvSpPr>
        <p:spPr>
          <a:xfrm>
            <a:off x="4884516" y="1505858"/>
            <a:ext cx="6826614" cy="5226412"/>
          </a:xfrm>
        </p:spPr>
        <p:txBody>
          <a:bodyPr>
            <a:noAutofit/>
          </a:bodyPr>
          <a:lstStyle/>
          <a:p>
            <a:r>
              <a:rPr lang="fi-FI" sz="1600" dirty="0">
                <a:latin typeface="Trebuchet MS" panose="020B0703020202090204" pitchFamily="34" charset="0"/>
              </a:rPr>
              <a:t>Syksyn 2023 raportointikausi (1.6.-30.11.2023) on menossa, käy raportoimassa!</a:t>
            </a:r>
          </a:p>
          <a:p>
            <a:r>
              <a:rPr lang="fi-FI" sz="1600" dirty="0">
                <a:latin typeface="Trebuchet MS" panose="020B0703020202090204" pitchFamily="34" charset="0"/>
              </a:rPr>
              <a:t>Sosiaalisen raportoinnin samansisältöiset infot Teamsilla:</a:t>
            </a:r>
          </a:p>
          <a:p>
            <a:pPr lvl="2"/>
            <a:r>
              <a:rPr lang="fi-FI" sz="1600" dirty="0">
                <a:latin typeface="Trebuchet MS" panose="020B0703020202090204" pitchFamily="34" charset="0"/>
              </a:rPr>
              <a:t>tiistai 3.10.2023 klo 13-14 </a:t>
            </a:r>
          </a:p>
          <a:p>
            <a:pPr lvl="2"/>
            <a:r>
              <a:rPr lang="fi-FI" sz="1600" dirty="0">
                <a:latin typeface="Trebuchet MS" panose="020B0703020202090204" pitchFamily="34" charset="0"/>
              </a:rPr>
              <a:t>Keskiviikko 11.10.2023 klo 13-14</a:t>
            </a:r>
          </a:p>
          <a:p>
            <a:pPr marL="914400" lvl="2" indent="0">
              <a:buNone/>
            </a:pPr>
            <a:endParaRPr lang="fi-FI" sz="1600" dirty="0">
              <a:latin typeface="Trebuchet MS" panose="020B0703020202090204" pitchFamily="34" charset="0"/>
            </a:endParaRPr>
          </a:p>
          <a:p>
            <a:r>
              <a:rPr lang="fi-FI" sz="1600" dirty="0">
                <a:latin typeface="Trebuchet MS" panose="020B0703020202090204" pitchFamily="34" charset="0"/>
              </a:rPr>
              <a:t>Lyhyt kysely työntekijöille sosiaalisesta raportoinnista; työntekijöiden näkemykset esille.</a:t>
            </a:r>
            <a:endParaRPr lang="en-US" sz="1600" dirty="0">
              <a:latin typeface="Trebuchet MS" panose="020B0703020202090204" pitchFamily="34" charset="0"/>
            </a:endParaRPr>
          </a:p>
          <a:p>
            <a:r>
              <a:rPr lang="fi-FI" sz="1600" dirty="0">
                <a:latin typeface="Trebuchet MS" panose="020B0703020202090204" pitchFamily="34" charset="0"/>
              </a:rPr>
              <a:t>Sosiaalisen raportoinnin vuosikooste 2022 julkaistaan syksyn aikana.</a:t>
            </a:r>
          </a:p>
          <a:p>
            <a:pPr marL="0" indent="0">
              <a:buNone/>
            </a:pPr>
            <a:endParaRPr lang="fi-FI" sz="1600" dirty="0">
              <a:latin typeface="Trebuchet MS" panose="020B0703020202090204" pitchFamily="34" charset="0"/>
            </a:endParaRPr>
          </a:p>
          <a:p>
            <a:pPr lvl="0"/>
            <a:r>
              <a:rPr lang="fi-FI" sz="1600" dirty="0">
                <a:latin typeface="Trebuchet MS" panose="020B0703020202090204" pitchFamily="34" charset="0"/>
              </a:rPr>
              <a:t>Sosiaalityön aamukahvit (Teams):</a:t>
            </a:r>
          </a:p>
          <a:p>
            <a:pPr lvl="1"/>
            <a:r>
              <a:rPr lang="fi-FI" sz="1600" dirty="0">
                <a:latin typeface="Trebuchet MS" panose="020B0703020202090204" pitchFamily="34" charset="0"/>
              </a:rPr>
              <a:t>Maanantai 25.9.2023 9-10, Traumainformoitu työote</a:t>
            </a:r>
          </a:p>
          <a:p>
            <a:pPr lvl="1"/>
            <a:r>
              <a:rPr lang="fi-FI" sz="1600" dirty="0">
                <a:latin typeface="Trebuchet MS" panose="020B0703020202090204" pitchFamily="34" charset="0"/>
              </a:rPr>
              <a:t>Torstai 2.11.2023 klo 9-10, Taloudellinen väkivalta</a:t>
            </a:r>
          </a:p>
          <a:p>
            <a:pPr lvl="1"/>
            <a:r>
              <a:rPr lang="fi-FI" sz="1600" dirty="0">
                <a:latin typeface="Trebuchet MS" panose="020B0703020202090204" pitchFamily="34" charset="0"/>
              </a:rPr>
              <a:t>Keskiviikko 13.12.2023 klo 9-10, Integratiivinen valmentavan tuen malli (lastensuojelun ja lastenpsykiatrian yhteiskehittäminen</a:t>
            </a:r>
          </a:p>
          <a:p>
            <a:pPr marL="457200" lvl="1" indent="0">
              <a:buNone/>
            </a:pPr>
            <a:endParaRPr lang="fi-FI" sz="1600" dirty="0">
              <a:latin typeface="Trebuchet MS" panose="020B0703020202090204" pitchFamily="34" charset="0"/>
            </a:endParaRPr>
          </a:p>
          <a:p>
            <a:pPr marL="0" indent="0" algn="ctr">
              <a:buNone/>
            </a:pPr>
            <a:r>
              <a:rPr lang="fi-FI" sz="1600" dirty="0">
                <a:latin typeface="Trebuchet MS" panose="020B0703020202090204" pitchFamily="34" charset="0"/>
              </a:rPr>
              <a:t>Kiitos osallistumisestasi!</a:t>
            </a:r>
          </a:p>
        </p:txBody>
      </p:sp>
    </p:spTree>
    <p:extLst>
      <p:ext uri="{BB962C8B-B14F-4D97-AF65-F5344CB8AC3E}">
        <p14:creationId xmlns:p14="http://schemas.microsoft.com/office/powerpoint/2010/main" val="32789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1ED978-9D05-434A-82E7-4479489650D9}"/>
              </a:ext>
            </a:extLst>
          </p:cNvPr>
          <p:cNvSpPr>
            <a:spLocks noGrp="1"/>
          </p:cNvSpPr>
          <p:nvPr>
            <p:ph type="title"/>
          </p:nvPr>
        </p:nvSpPr>
        <p:spPr>
          <a:xfrm>
            <a:off x="277833" y="318304"/>
            <a:ext cx="6274658" cy="1181347"/>
          </a:xfrm>
        </p:spPr>
        <p:txBody>
          <a:bodyPr>
            <a:normAutofit/>
          </a:bodyPr>
          <a:lstStyle/>
          <a:p>
            <a:pPr algn="ctr"/>
            <a:r>
              <a:rPr lang="fi-FI" sz="2800" dirty="0">
                <a:latin typeface="+mn-lt"/>
              </a:rPr>
              <a:t>Sosiaalinen raportointi kevätkausi 2023 </a:t>
            </a:r>
          </a:p>
        </p:txBody>
      </p:sp>
      <p:sp>
        <p:nvSpPr>
          <p:cNvPr id="3" name="Sisällön paikkamerkki 2">
            <a:extLst>
              <a:ext uri="{FF2B5EF4-FFF2-40B4-BE49-F238E27FC236}">
                <a16:creationId xmlns:a16="http://schemas.microsoft.com/office/drawing/2014/main" id="{13E42790-1CE2-C440-9C1C-1A362EE4D6D1}"/>
              </a:ext>
            </a:extLst>
          </p:cNvPr>
          <p:cNvSpPr>
            <a:spLocks noGrp="1"/>
          </p:cNvSpPr>
          <p:nvPr>
            <p:ph sz="half" idx="1"/>
          </p:nvPr>
        </p:nvSpPr>
        <p:spPr>
          <a:xfrm>
            <a:off x="462679" y="1652094"/>
            <a:ext cx="6089812" cy="5065857"/>
          </a:xfrm>
          <a:noFill/>
        </p:spPr>
        <p:txBody>
          <a:bodyPr>
            <a:noAutofit/>
          </a:bodyPr>
          <a:lstStyle/>
          <a:p>
            <a:r>
              <a:rPr lang="fi-FI" sz="1800" dirty="0">
                <a:latin typeface="Trebuchet MS" panose="020B0703020202090204" pitchFamily="34" charset="0"/>
              </a:rPr>
              <a:t>Kevään raportointikausi 1.12.2022.-31.5.2023, 5. raportointikausi </a:t>
            </a:r>
          </a:p>
          <a:p>
            <a:r>
              <a:rPr lang="fi-FI" sz="1800" dirty="0">
                <a:latin typeface="Trebuchet MS" panose="020B0703020202090204" pitchFamily="34" charset="0"/>
              </a:rPr>
              <a:t>Etelä-Karjalan hyvinvointialue</a:t>
            </a:r>
          </a:p>
          <a:p>
            <a:pPr lvl="1"/>
            <a:r>
              <a:rPr lang="fi-FI" sz="1800" dirty="0">
                <a:latin typeface="Trebuchet MS" panose="020B0703020202090204" pitchFamily="34" charset="0"/>
              </a:rPr>
              <a:t>5 raportointia (4 negatiivista, 1 muu: puute palvelurakenteessa)</a:t>
            </a:r>
          </a:p>
          <a:p>
            <a:pPr lvl="1"/>
            <a:r>
              <a:rPr lang="fi-FI" sz="1800" dirty="0">
                <a:latin typeface="Trebuchet MS" panose="020B0703020202090204" pitchFamily="34" charset="0"/>
              </a:rPr>
              <a:t>Ilmiöt luokiteltavissa:</a:t>
            </a:r>
          </a:p>
          <a:p>
            <a:pPr lvl="2"/>
            <a:r>
              <a:rPr lang="fi-FI" sz="1800" dirty="0">
                <a:latin typeface="Trebuchet MS" panose="020B0703020202090204" pitchFamily="34" charset="0"/>
              </a:rPr>
              <a:t>Palvelujen järjestäminen ja saatavuus</a:t>
            </a:r>
          </a:p>
          <a:p>
            <a:pPr lvl="2"/>
            <a:r>
              <a:rPr lang="fi-FI" sz="1800" dirty="0">
                <a:latin typeface="Trebuchet MS" panose="020B0703020202090204" pitchFamily="34" charset="0"/>
              </a:rPr>
              <a:t>Taloudelliset asiat</a:t>
            </a:r>
          </a:p>
          <a:p>
            <a:r>
              <a:rPr lang="fi-FI" sz="1800" dirty="0">
                <a:latin typeface="Trebuchet MS" panose="020B0703020202090204" pitchFamily="34" charset="0"/>
              </a:rPr>
              <a:t>Kymenlaakson hyvinvointialue</a:t>
            </a:r>
          </a:p>
          <a:p>
            <a:pPr lvl="1"/>
            <a:r>
              <a:rPr lang="fi-FI" sz="1800" dirty="0">
                <a:latin typeface="Trebuchet MS" panose="020B0703020202090204" pitchFamily="34" charset="0"/>
              </a:rPr>
              <a:t>11 raportointia (2 positiivista, 9 negatiivista)</a:t>
            </a:r>
          </a:p>
          <a:p>
            <a:pPr lvl="1"/>
            <a:r>
              <a:rPr lang="fi-FI" sz="1800" dirty="0">
                <a:latin typeface="Trebuchet MS" panose="020B0703020202090204" pitchFamily="34" charset="0"/>
              </a:rPr>
              <a:t>Ilmiöt luokiteltavissa:</a:t>
            </a:r>
          </a:p>
          <a:p>
            <a:pPr lvl="2"/>
            <a:r>
              <a:rPr lang="fi-FI" sz="1800" dirty="0">
                <a:latin typeface="Trebuchet MS" panose="020B0703020202090204" pitchFamily="34" charset="0"/>
              </a:rPr>
              <a:t>Palvelujen järjestäminen ja saatavuus</a:t>
            </a:r>
          </a:p>
          <a:p>
            <a:pPr lvl="2"/>
            <a:r>
              <a:rPr lang="fi-FI" sz="1800" dirty="0">
                <a:latin typeface="Trebuchet MS" panose="020B0703020202090204" pitchFamily="34" charset="0"/>
              </a:rPr>
              <a:t>Asuminen</a:t>
            </a:r>
          </a:p>
          <a:p>
            <a:r>
              <a:rPr lang="fi-FI" sz="1800" dirty="0">
                <a:latin typeface="Trebuchet MS" panose="020B0703020202090204" pitchFamily="34" charset="0"/>
              </a:rPr>
              <a:t>Kauden koosteet toimitettu hv-alueiden sosiaalihuollon johdolle kesäkuussa</a:t>
            </a:r>
          </a:p>
        </p:txBody>
      </p:sp>
      <p:graphicFrame>
        <p:nvGraphicFramePr>
          <p:cNvPr id="5" name="Taulukko 5">
            <a:extLst>
              <a:ext uri="{FF2B5EF4-FFF2-40B4-BE49-F238E27FC236}">
                <a16:creationId xmlns:a16="http://schemas.microsoft.com/office/drawing/2014/main" id="{4DB05A2E-5829-9C4B-B354-69B39AB9B1F1}"/>
              </a:ext>
            </a:extLst>
          </p:cNvPr>
          <p:cNvGraphicFramePr>
            <a:graphicFrameLocks noGrp="1"/>
          </p:cNvGraphicFramePr>
          <p:nvPr>
            <p:ph sz="half" idx="2"/>
            <p:extLst>
              <p:ext uri="{D42A27DB-BD31-4B8C-83A1-F6EECF244321}">
                <p14:modId xmlns:p14="http://schemas.microsoft.com/office/powerpoint/2010/main" val="1923544960"/>
              </p:ext>
            </p:extLst>
          </p:nvPr>
        </p:nvGraphicFramePr>
        <p:xfrm>
          <a:off x="7058991" y="172384"/>
          <a:ext cx="4855176" cy="2959420"/>
        </p:xfrm>
        <a:graphic>
          <a:graphicData uri="http://schemas.openxmlformats.org/drawingml/2006/table">
            <a:tbl>
              <a:tblPr firstRow="1" bandRow="1">
                <a:tableStyleId>{16D9F66E-5EB9-4882-86FB-DCBF35E3C3E4}</a:tableStyleId>
              </a:tblPr>
              <a:tblGrid>
                <a:gridCol w="2756341">
                  <a:extLst>
                    <a:ext uri="{9D8B030D-6E8A-4147-A177-3AD203B41FA5}">
                      <a16:colId xmlns:a16="http://schemas.microsoft.com/office/drawing/2014/main" val="1044420251"/>
                    </a:ext>
                  </a:extLst>
                </a:gridCol>
                <a:gridCol w="1076445">
                  <a:extLst>
                    <a:ext uri="{9D8B030D-6E8A-4147-A177-3AD203B41FA5}">
                      <a16:colId xmlns:a16="http://schemas.microsoft.com/office/drawing/2014/main" val="1237397851"/>
                    </a:ext>
                  </a:extLst>
                </a:gridCol>
                <a:gridCol w="1022390">
                  <a:extLst>
                    <a:ext uri="{9D8B030D-6E8A-4147-A177-3AD203B41FA5}">
                      <a16:colId xmlns:a16="http://schemas.microsoft.com/office/drawing/2014/main" val="3106760518"/>
                    </a:ext>
                  </a:extLst>
                </a:gridCol>
              </a:tblGrid>
              <a:tr h="322820">
                <a:tc>
                  <a:txBody>
                    <a:bodyPr/>
                    <a:lstStyle/>
                    <a:p>
                      <a:r>
                        <a:rPr lang="fi-FI" sz="1100" dirty="0"/>
                        <a:t>Raportoijan palvelutehtävä</a:t>
                      </a:r>
                    </a:p>
                  </a:txBody>
                  <a:tcPr/>
                </a:tc>
                <a:tc>
                  <a:txBody>
                    <a:bodyPr/>
                    <a:lstStyle/>
                    <a:p>
                      <a:pPr algn="ctr"/>
                      <a:r>
                        <a:rPr lang="fi-FI" sz="1100" dirty="0"/>
                        <a:t>Etelä-Karjala</a:t>
                      </a:r>
                    </a:p>
                  </a:txBody>
                  <a:tcPr/>
                </a:tc>
                <a:tc>
                  <a:txBody>
                    <a:bodyPr/>
                    <a:lstStyle/>
                    <a:p>
                      <a:pPr algn="ctr"/>
                      <a:r>
                        <a:rPr lang="fi-FI" sz="1100" dirty="0"/>
                        <a:t>Kymenlaakso</a:t>
                      </a:r>
                    </a:p>
                  </a:txBody>
                  <a:tcPr/>
                </a:tc>
                <a:extLst>
                  <a:ext uri="{0D108BD9-81ED-4DB2-BD59-A6C34878D82A}">
                    <a16:rowId xmlns:a16="http://schemas.microsoft.com/office/drawing/2014/main" val="2671174184"/>
                  </a:ext>
                </a:extLst>
              </a:tr>
              <a:tr h="293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a:t>Lastensuojelu</a:t>
                      </a:r>
                    </a:p>
                  </a:txBody>
                  <a:tcPr/>
                </a:tc>
                <a:tc>
                  <a:txBody>
                    <a:bodyPr/>
                    <a:lstStyle/>
                    <a:p>
                      <a:pPr algn="ctr"/>
                      <a:r>
                        <a:rPr lang="fi-FI" sz="1100" b="1" dirty="0"/>
                        <a:t>0</a:t>
                      </a:r>
                    </a:p>
                  </a:txBody>
                  <a:tcPr/>
                </a:tc>
                <a:tc>
                  <a:txBody>
                    <a:bodyPr/>
                    <a:lstStyle/>
                    <a:p>
                      <a:pPr algn="ctr"/>
                      <a:r>
                        <a:rPr lang="fi-FI" sz="1100" b="1" dirty="0"/>
                        <a:t>1</a:t>
                      </a:r>
                    </a:p>
                  </a:txBody>
                  <a:tcPr/>
                </a:tc>
                <a:extLst>
                  <a:ext uri="{0D108BD9-81ED-4DB2-BD59-A6C34878D82A}">
                    <a16:rowId xmlns:a16="http://schemas.microsoft.com/office/drawing/2014/main" val="276109020"/>
                  </a:ext>
                </a:extLst>
              </a:tr>
              <a:tr h="293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a:t>Perheoikeudelliset palvelut</a:t>
                      </a:r>
                    </a:p>
                  </a:txBody>
                  <a:tcPr/>
                </a:tc>
                <a:tc>
                  <a:txBody>
                    <a:bodyPr/>
                    <a:lstStyle/>
                    <a:p>
                      <a:pPr algn="ctr"/>
                      <a:r>
                        <a:rPr lang="fi-FI" sz="1100" b="1" dirty="0"/>
                        <a:t>0</a:t>
                      </a:r>
                    </a:p>
                  </a:txBody>
                  <a:tcPr/>
                </a:tc>
                <a:tc>
                  <a:txBody>
                    <a:bodyPr/>
                    <a:lstStyle/>
                    <a:p>
                      <a:pPr algn="ctr"/>
                      <a:r>
                        <a:rPr lang="fi-FI" sz="1100" b="1" dirty="0"/>
                        <a:t>0</a:t>
                      </a:r>
                    </a:p>
                  </a:txBody>
                  <a:tcPr/>
                </a:tc>
                <a:extLst>
                  <a:ext uri="{0D108BD9-81ED-4DB2-BD59-A6C34878D82A}">
                    <a16:rowId xmlns:a16="http://schemas.microsoft.com/office/drawing/2014/main" val="1444791749"/>
                  </a:ext>
                </a:extLst>
              </a:tr>
              <a:tr h="293234">
                <a:tc>
                  <a:txBody>
                    <a:bodyPr/>
                    <a:lstStyle/>
                    <a:p>
                      <a:r>
                        <a:rPr lang="fi-FI" sz="1100" dirty="0"/>
                        <a:t>Lapsiperheiden palvelut</a:t>
                      </a:r>
                    </a:p>
                  </a:txBody>
                  <a:tcPr/>
                </a:tc>
                <a:tc>
                  <a:txBody>
                    <a:bodyPr/>
                    <a:lstStyle/>
                    <a:p>
                      <a:pPr algn="ctr"/>
                      <a:r>
                        <a:rPr lang="fi-FI" sz="1100" b="1" dirty="0"/>
                        <a:t>1</a:t>
                      </a:r>
                    </a:p>
                  </a:txBody>
                  <a:tcPr/>
                </a:tc>
                <a:tc>
                  <a:txBody>
                    <a:bodyPr/>
                    <a:lstStyle/>
                    <a:p>
                      <a:pPr algn="ctr"/>
                      <a:r>
                        <a:rPr lang="fi-FI" sz="1100" b="1" dirty="0"/>
                        <a:t>0</a:t>
                      </a:r>
                    </a:p>
                  </a:txBody>
                  <a:tcPr/>
                </a:tc>
                <a:extLst>
                  <a:ext uri="{0D108BD9-81ED-4DB2-BD59-A6C34878D82A}">
                    <a16:rowId xmlns:a16="http://schemas.microsoft.com/office/drawing/2014/main" val="1779311350"/>
                  </a:ext>
                </a:extLst>
              </a:tr>
              <a:tr h="293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t>Työikäisten palvelut </a:t>
                      </a:r>
                    </a:p>
                  </a:txBody>
                  <a:tcPr/>
                </a:tc>
                <a:tc>
                  <a:txBody>
                    <a:bodyPr/>
                    <a:lstStyle/>
                    <a:p>
                      <a:pPr algn="ctr"/>
                      <a:r>
                        <a:rPr lang="fi-FI" sz="1100" b="1" dirty="0"/>
                        <a:t>4</a:t>
                      </a:r>
                    </a:p>
                  </a:txBody>
                  <a:tcPr/>
                </a:tc>
                <a:tc>
                  <a:txBody>
                    <a:bodyPr/>
                    <a:lstStyle/>
                    <a:p>
                      <a:pPr algn="ctr"/>
                      <a:r>
                        <a:rPr lang="fi-FI" sz="1100" b="1" dirty="0"/>
                        <a:t>5</a:t>
                      </a:r>
                    </a:p>
                  </a:txBody>
                  <a:tcPr/>
                </a:tc>
                <a:extLst>
                  <a:ext uri="{0D108BD9-81ED-4DB2-BD59-A6C34878D82A}">
                    <a16:rowId xmlns:a16="http://schemas.microsoft.com/office/drawing/2014/main" val="868772432"/>
                  </a:ext>
                </a:extLst>
              </a:tr>
              <a:tr h="293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a:t>Iäkkäiden palvelut</a:t>
                      </a:r>
                    </a:p>
                  </a:txBody>
                  <a:tcPr/>
                </a:tc>
                <a:tc>
                  <a:txBody>
                    <a:bodyPr/>
                    <a:lstStyle/>
                    <a:p>
                      <a:pPr algn="ctr"/>
                      <a:r>
                        <a:rPr lang="fi-FI" sz="1100" b="1" dirty="0"/>
                        <a:t>0</a:t>
                      </a:r>
                    </a:p>
                  </a:txBody>
                  <a:tcPr/>
                </a:tc>
                <a:tc>
                  <a:txBody>
                    <a:bodyPr/>
                    <a:lstStyle/>
                    <a:p>
                      <a:pPr algn="ctr"/>
                      <a:r>
                        <a:rPr lang="fi-FI" sz="1100" b="1" dirty="0"/>
                        <a:t>2</a:t>
                      </a:r>
                    </a:p>
                  </a:txBody>
                  <a:tcPr/>
                </a:tc>
                <a:extLst>
                  <a:ext uri="{0D108BD9-81ED-4DB2-BD59-A6C34878D82A}">
                    <a16:rowId xmlns:a16="http://schemas.microsoft.com/office/drawing/2014/main" val="1063892489"/>
                  </a:ext>
                </a:extLst>
              </a:tr>
              <a:tr h="293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a:t>Vammaispalvelut</a:t>
                      </a:r>
                    </a:p>
                  </a:txBody>
                  <a:tcPr/>
                </a:tc>
                <a:tc>
                  <a:txBody>
                    <a:bodyPr/>
                    <a:lstStyle/>
                    <a:p>
                      <a:pPr algn="ctr"/>
                      <a:r>
                        <a:rPr lang="fi-FI" sz="1100" b="1" dirty="0"/>
                        <a:t>0</a:t>
                      </a:r>
                    </a:p>
                  </a:txBody>
                  <a:tcPr/>
                </a:tc>
                <a:tc>
                  <a:txBody>
                    <a:bodyPr/>
                    <a:lstStyle/>
                    <a:p>
                      <a:pPr algn="ctr"/>
                      <a:r>
                        <a:rPr lang="fi-FI" sz="1100" b="1" dirty="0"/>
                        <a:t>1</a:t>
                      </a:r>
                    </a:p>
                  </a:txBody>
                  <a:tcPr/>
                </a:tc>
                <a:extLst>
                  <a:ext uri="{0D108BD9-81ED-4DB2-BD59-A6C34878D82A}">
                    <a16:rowId xmlns:a16="http://schemas.microsoft.com/office/drawing/2014/main" val="2165795491"/>
                  </a:ext>
                </a:extLst>
              </a:tr>
              <a:tr h="293234">
                <a:tc>
                  <a:txBody>
                    <a:bodyPr/>
                    <a:lstStyle/>
                    <a:p>
                      <a:r>
                        <a:rPr lang="fi-FI" sz="1100" dirty="0"/>
                        <a:t>Päihdehuolto</a:t>
                      </a:r>
                    </a:p>
                  </a:txBody>
                  <a:tcPr/>
                </a:tc>
                <a:tc>
                  <a:txBody>
                    <a:bodyPr/>
                    <a:lstStyle/>
                    <a:p>
                      <a:pPr algn="ctr"/>
                      <a:r>
                        <a:rPr lang="fi-FI" sz="1100" b="1" dirty="0"/>
                        <a:t>0</a:t>
                      </a:r>
                    </a:p>
                  </a:txBody>
                  <a:tcPr/>
                </a:tc>
                <a:tc>
                  <a:txBody>
                    <a:bodyPr/>
                    <a:lstStyle/>
                    <a:p>
                      <a:pPr algn="ctr"/>
                      <a:r>
                        <a:rPr lang="fi-FI" sz="1100" b="1" dirty="0"/>
                        <a:t>2</a:t>
                      </a:r>
                    </a:p>
                  </a:txBody>
                  <a:tcPr/>
                </a:tc>
                <a:extLst>
                  <a:ext uri="{0D108BD9-81ED-4DB2-BD59-A6C34878D82A}">
                    <a16:rowId xmlns:a16="http://schemas.microsoft.com/office/drawing/2014/main" val="1235438485"/>
                  </a:ext>
                </a:extLst>
              </a:tr>
              <a:tr h="290728">
                <a:tc>
                  <a:txBody>
                    <a:bodyPr/>
                    <a:lstStyle/>
                    <a:p>
                      <a:r>
                        <a:rPr lang="fi-FI" sz="1100" dirty="0"/>
                        <a:t>Muu: </a:t>
                      </a:r>
                    </a:p>
                  </a:txBody>
                  <a:tcPr/>
                </a:tc>
                <a:tc>
                  <a:txBody>
                    <a:bodyPr/>
                    <a:lstStyle/>
                    <a:p>
                      <a:pPr algn="ctr"/>
                      <a:r>
                        <a:rPr lang="fi-FI" sz="1100" b="1" dirty="0"/>
                        <a:t>0</a:t>
                      </a:r>
                    </a:p>
                  </a:txBody>
                  <a:tcPr/>
                </a:tc>
                <a:tc>
                  <a:txBody>
                    <a:bodyPr/>
                    <a:lstStyle/>
                    <a:p>
                      <a:pPr algn="ctr"/>
                      <a:r>
                        <a:rPr lang="fi-FI" sz="1100" b="1" dirty="0"/>
                        <a:t>0</a:t>
                      </a:r>
                    </a:p>
                  </a:txBody>
                  <a:tcPr/>
                </a:tc>
                <a:extLst>
                  <a:ext uri="{0D108BD9-81ED-4DB2-BD59-A6C34878D82A}">
                    <a16:rowId xmlns:a16="http://schemas.microsoft.com/office/drawing/2014/main" val="3366716851"/>
                  </a:ext>
                </a:extLst>
              </a:tr>
              <a:tr h="293234">
                <a:tc>
                  <a:txBody>
                    <a:bodyPr/>
                    <a:lstStyle/>
                    <a:p>
                      <a:r>
                        <a:rPr lang="fi-FI" sz="1100" b="1" dirty="0"/>
                        <a:t>Yhteensä</a:t>
                      </a:r>
                      <a:r>
                        <a:rPr lang="fi-FI" sz="1100" dirty="0"/>
                        <a:t> </a:t>
                      </a:r>
                    </a:p>
                  </a:txBody>
                  <a:tcPr/>
                </a:tc>
                <a:tc>
                  <a:txBody>
                    <a:bodyPr/>
                    <a:lstStyle/>
                    <a:p>
                      <a:pPr algn="ctr"/>
                      <a:r>
                        <a:rPr lang="fi-FI" sz="1100" b="1" dirty="0"/>
                        <a:t>5</a:t>
                      </a:r>
                    </a:p>
                  </a:txBody>
                  <a:tcPr/>
                </a:tc>
                <a:tc>
                  <a:txBody>
                    <a:bodyPr/>
                    <a:lstStyle/>
                    <a:p>
                      <a:pPr algn="ctr"/>
                      <a:r>
                        <a:rPr lang="fi-FI" sz="1100" b="1" dirty="0"/>
                        <a:t>11</a:t>
                      </a:r>
                    </a:p>
                  </a:txBody>
                  <a:tcPr/>
                </a:tc>
                <a:extLst>
                  <a:ext uri="{0D108BD9-81ED-4DB2-BD59-A6C34878D82A}">
                    <a16:rowId xmlns:a16="http://schemas.microsoft.com/office/drawing/2014/main" val="3526764459"/>
                  </a:ext>
                </a:extLst>
              </a:tr>
            </a:tbl>
          </a:graphicData>
        </a:graphic>
      </p:graphicFrame>
      <p:graphicFrame>
        <p:nvGraphicFramePr>
          <p:cNvPr id="6" name="Sisällön paikkamerkki 7">
            <a:extLst>
              <a:ext uri="{FF2B5EF4-FFF2-40B4-BE49-F238E27FC236}">
                <a16:creationId xmlns:a16="http://schemas.microsoft.com/office/drawing/2014/main" id="{B7FA9FDC-4B59-C608-D878-865C076629B7}"/>
              </a:ext>
            </a:extLst>
          </p:cNvPr>
          <p:cNvGraphicFramePr>
            <a:graphicFrameLocks/>
          </p:cNvGraphicFramePr>
          <p:nvPr>
            <p:extLst>
              <p:ext uri="{D42A27DB-BD31-4B8C-83A1-F6EECF244321}">
                <p14:modId xmlns:p14="http://schemas.microsoft.com/office/powerpoint/2010/main" val="3681414342"/>
              </p:ext>
            </p:extLst>
          </p:nvPr>
        </p:nvGraphicFramePr>
        <p:xfrm>
          <a:off x="7143750" y="3310359"/>
          <a:ext cx="4846320" cy="3260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2517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8C86D872-FA6C-5A9E-AFD0-1E35BE4FFDAA}"/>
              </a:ext>
            </a:extLst>
          </p:cNvPr>
          <p:cNvSpPr txBox="1"/>
          <p:nvPr/>
        </p:nvSpPr>
        <p:spPr>
          <a:xfrm>
            <a:off x="404798" y="244381"/>
            <a:ext cx="11333901" cy="646331"/>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i-FI" dirty="0">
                <a:latin typeface="Aharoni" panose="02010803020104030203" pitchFamily="2" charset="-79"/>
                <a:cs typeface="Aharoni" panose="02010803020104030203" pitchFamily="2" charset="-79"/>
              </a:rPr>
              <a:t>Sosiaalisen raportoinnin tiedonkulun prosessit </a:t>
            </a:r>
          </a:p>
          <a:p>
            <a:pPr algn="ctr"/>
            <a:r>
              <a:rPr lang="fi-FI" dirty="0">
                <a:latin typeface="Aharoni" panose="02010803020104030203" pitchFamily="2" charset="-79"/>
                <a:cs typeface="Aharoni" panose="02010803020104030203" pitchFamily="2" charset="-79"/>
              </a:rPr>
              <a:t>Socom – Etelä-Karjalan hyvinvointialue &amp; Kymenlaakson hyvinvointialue</a:t>
            </a:r>
          </a:p>
        </p:txBody>
      </p:sp>
      <p:sp>
        <p:nvSpPr>
          <p:cNvPr id="4" name="Tekstiruutu 3">
            <a:extLst>
              <a:ext uri="{FF2B5EF4-FFF2-40B4-BE49-F238E27FC236}">
                <a16:creationId xmlns:a16="http://schemas.microsoft.com/office/drawing/2014/main" id="{BE31BEF1-7685-B50D-E66A-47C77FCFFCD5}"/>
              </a:ext>
            </a:extLst>
          </p:cNvPr>
          <p:cNvSpPr txBox="1"/>
          <p:nvPr/>
        </p:nvSpPr>
        <p:spPr>
          <a:xfrm>
            <a:off x="741842" y="1181647"/>
            <a:ext cx="1856693"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i-FI" sz="1200" dirty="0">
                <a:latin typeface="Aharoni" panose="02010803020104030203" pitchFamily="2" charset="-79"/>
                <a:cs typeface="Aharoni" panose="02010803020104030203" pitchFamily="2" charset="-79"/>
              </a:rPr>
              <a:t>Sosiaalialan </a:t>
            </a:r>
          </a:p>
          <a:p>
            <a:pPr algn="ctr"/>
            <a:r>
              <a:rPr lang="fi-FI" sz="1200" dirty="0">
                <a:latin typeface="Aharoni" panose="02010803020104030203" pitchFamily="2" charset="-79"/>
                <a:cs typeface="Aharoni" panose="02010803020104030203" pitchFamily="2" charset="-79"/>
              </a:rPr>
              <a:t>ammattilainen tai tiimi</a:t>
            </a:r>
          </a:p>
          <a:p>
            <a:endParaRPr lang="fi-FI" sz="1000" dirty="0"/>
          </a:p>
          <a:p>
            <a:endParaRPr lang="fi-FI" sz="1000" dirty="0"/>
          </a:p>
          <a:p>
            <a:endParaRPr lang="fi-FI" sz="1000" dirty="0"/>
          </a:p>
          <a:p>
            <a:endParaRPr lang="fi-FI" sz="1000" dirty="0"/>
          </a:p>
          <a:p>
            <a:endParaRPr lang="fi-FI" sz="1000" dirty="0"/>
          </a:p>
          <a:p>
            <a:endParaRPr lang="fi-FI" sz="1000" dirty="0"/>
          </a:p>
        </p:txBody>
      </p:sp>
      <p:sp>
        <p:nvSpPr>
          <p:cNvPr id="5" name="Tekstiruutu 4">
            <a:extLst>
              <a:ext uri="{FF2B5EF4-FFF2-40B4-BE49-F238E27FC236}">
                <a16:creationId xmlns:a16="http://schemas.microsoft.com/office/drawing/2014/main" id="{AC10AC10-1109-C6F6-48B8-876407A691B8}"/>
              </a:ext>
            </a:extLst>
          </p:cNvPr>
          <p:cNvSpPr txBox="1"/>
          <p:nvPr/>
        </p:nvSpPr>
        <p:spPr>
          <a:xfrm>
            <a:off x="4136666" y="1181647"/>
            <a:ext cx="3771757" cy="14619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i-FI" sz="1200" dirty="0">
                <a:latin typeface="Aharoni" panose="02010803020104030203" pitchFamily="2" charset="-79"/>
                <a:cs typeface="Aharoni" panose="02010803020104030203" pitchFamily="2" charset="-79"/>
              </a:rPr>
              <a:t>Socom</a:t>
            </a:r>
          </a:p>
          <a:p>
            <a:pPr algn="ctr"/>
            <a:endParaRPr lang="fi-FI" sz="1100" dirty="0">
              <a:latin typeface="Aharoni" panose="02010803020104030203" pitchFamily="2" charset="-79"/>
              <a:cs typeface="Aharoni" panose="02010803020104030203" pitchFamily="2" charset="-79"/>
            </a:endParaRPr>
          </a:p>
          <a:p>
            <a:endParaRPr lang="fi-FI" sz="1100" dirty="0"/>
          </a:p>
          <a:p>
            <a:endParaRPr lang="fi-FI" sz="1100" dirty="0"/>
          </a:p>
          <a:p>
            <a:endParaRPr lang="fi-FI" sz="1100" dirty="0"/>
          </a:p>
          <a:p>
            <a:endParaRPr lang="fi-FI" sz="1100" dirty="0"/>
          </a:p>
          <a:p>
            <a:endParaRPr lang="fi-FI" sz="1100" dirty="0"/>
          </a:p>
          <a:p>
            <a:endParaRPr lang="fi-FI" sz="1100" dirty="0"/>
          </a:p>
        </p:txBody>
      </p:sp>
      <p:sp>
        <p:nvSpPr>
          <p:cNvPr id="6" name="Tekstiruutu 5">
            <a:extLst>
              <a:ext uri="{FF2B5EF4-FFF2-40B4-BE49-F238E27FC236}">
                <a16:creationId xmlns:a16="http://schemas.microsoft.com/office/drawing/2014/main" id="{CEB49D01-D97E-9AAF-FEE2-CE8FC7A28FA1}"/>
              </a:ext>
            </a:extLst>
          </p:cNvPr>
          <p:cNvSpPr txBox="1"/>
          <p:nvPr/>
        </p:nvSpPr>
        <p:spPr>
          <a:xfrm>
            <a:off x="9652247" y="1157253"/>
            <a:ext cx="1698198" cy="147732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i-FI" sz="1200" dirty="0">
                <a:latin typeface="Aharoni" panose="02010803020104030203" pitchFamily="2" charset="-79"/>
                <a:cs typeface="Aharoni" panose="02010803020104030203" pitchFamily="2" charset="-79"/>
              </a:rPr>
              <a:t>Nimetty </a:t>
            </a:r>
          </a:p>
          <a:p>
            <a:pPr algn="ctr"/>
            <a:r>
              <a:rPr lang="fi-FI" sz="1200" dirty="0">
                <a:latin typeface="Aharoni" panose="02010803020104030203" pitchFamily="2" charset="-79"/>
                <a:cs typeface="Aharoni" panose="02010803020104030203" pitchFamily="2" charset="-79"/>
              </a:rPr>
              <a:t>esihenkilö</a:t>
            </a:r>
          </a:p>
          <a:p>
            <a:pPr algn="ctr"/>
            <a:endParaRPr lang="fi-FI" sz="1100" dirty="0">
              <a:latin typeface="Aharoni" panose="02010803020104030203" pitchFamily="2" charset="-79"/>
              <a:cs typeface="Aharoni" panose="02010803020104030203" pitchFamily="2" charset="-79"/>
            </a:endParaRPr>
          </a:p>
          <a:p>
            <a:pPr algn="ctr"/>
            <a:endParaRPr lang="fi-FI" sz="1100" dirty="0">
              <a:latin typeface="Aharoni" panose="02010803020104030203" pitchFamily="2" charset="-79"/>
              <a:cs typeface="Aharoni" panose="02010803020104030203" pitchFamily="2" charset="-79"/>
            </a:endParaRPr>
          </a:p>
          <a:p>
            <a:pPr algn="ctr"/>
            <a:endParaRPr lang="fi-FI" sz="1100" dirty="0">
              <a:latin typeface="Aharoni" panose="02010803020104030203" pitchFamily="2" charset="-79"/>
              <a:cs typeface="Aharoni" panose="02010803020104030203" pitchFamily="2" charset="-79"/>
            </a:endParaRPr>
          </a:p>
          <a:p>
            <a:pPr algn="ctr"/>
            <a:endParaRPr lang="fi-FI" sz="1100" dirty="0">
              <a:latin typeface="Aharoni" panose="02010803020104030203" pitchFamily="2" charset="-79"/>
              <a:cs typeface="Aharoni" panose="02010803020104030203" pitchFamily="2" charset="-79"/>
            </a:endParaRPr>
          </a:p>
          <a:p>
            <a:pPr algn="ctr"/>
            <a:endParaRPr lang="fi-FI" sz="1100" dirty="0">
              <a:latin typeface="Aharoni" panose="02010803020104030203" pitchFamily="2" charset="-79"/>
              <a:cs typeface="Aharoni" panose="02010803020104030203" pitchFamily="2" charset="-79"/>
            </a:endParaRPr>
          </a:p>
          <a:p>
            <a:pPr algn="ctr"/>
            <a:endParaRPr lang="fi-FI" sz="1100" dirty="0">
              <a:latin typeface="Aharoni" panose="02010803020104030203" pitchFamily="2" charset="-79"/>
              <a:cs typeface="Aharoni" panose="02010803020104030203" pitchFamily="2" charset="-79"/>
            </a:endParaRPr>
          </a:p>
        </p:txBody>
      </p:sp>
      <p:sp>
        <p:nvSpPr>
          <p:cNvPr id="7" name="Tekstiruutu 6">
            <a:extLst>
              <a:ext uri="{FF2B5EF4-FFF2-40B4-BE49-F238E27FC236}">
                <a16:creationId xmlns:a16="http://schemas.microsoft.com/office/drawing/2014/main" id="{B9773119-6EDC-08A1-E877-9EF287DBFC8F}"/>
              </a:ext>
            </a:extLst>
          </p:cNvPr>
          <p:cNvSpPr txBox="1"/>
          <p:nvPr/>
        </p:nvSpPr>
        <p:spPr>
          <a:xfrm>
            <a:off x="5306667" y="7800561"/>
            <a:ext cx="184731" cy="369332"/>
          </a:xfrm>
          <a:prstGeom prst="rect">
            <a:avLst/>
          </a:prstGeom>
          <a:noFill/>
        </p:spPr>
        <p:txBody>
          <a:bodyPr wrap="none" rtlCol="0">
            <a:spAutoFit/>
          </a:bodyPr>
          <a:lstStyle/>
          <a:p>
            <a:endParaRPr lang="fi-FI" dirty="0"/>
          </a:p>
        </p:txBody>
      </p:sp>
      <p:sp>
        <p:nvSpPr>
          <p:cNvPr id="8" name="Tekstiruutu 7">
            <a:extLst>
              <a:ext uri="{FF2B5EF4-FFF2-40B4-BE49-F238E27FC236}">
                <a16:creationId xmlns:a16="http://schemas.microsoft.com/office/drawing/2014/main" id="{808471E3-EFB0-5F8C-F68E-73A896761765}"/>
              </a:ext>
            </a:extLst>
          </p:cNvPr>
          <p:cNvSpPr txBox="1"/>
          <p:nvPr/>
        </p:nvSpPr>
        <p:spPr>
          <a:xfrm>
            <a:off x="10432760" y="4564305"/>
            <a:ext cx="1500752" cy="16892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i-FI" sz="1200" dirty="0">
                <a:latin typeface="Aharoni" panose="02010803020104030203" pitchFamily="2" charset="-79"/>
                <a:cs typeface="Aharoni" panose="02010803020104030203" pitchFamily="2" charset="-79"/>
              </a:rPr>
              <a:t>Tiedon hyödyntäminen päätöksenteossa ja suunnittelutyössä</a:t>
            </a:r>
          </a:p>
          <a:p>
            <a:pPr algn="ctr"/>
            <a:endParaRPr lang="fi-FI" sz="1000" dirty="0"/>
          </a:p>
          <a:p>
            <a:pPr algn="ctr"/>
            <a:endParaRPr lang="fi-FI" sz="1000" dirty="0"/>
          </a:p>
          <a:p>
            <a:pPr algn="ctr"/>
            <a:endParaRPr lang="fi-FI" sz="1000" dirty="0"/>
          </a:p>
          <a:p>
            <a:pPr algn="ctr"/>
            <a:endParaRPr lang="fi-FI" sz="1000" dirty="0"/>
          </a:p>
        </p:txBody>
      </p:sp>
      <p:pic>
        <p:nvPicPr>
          <p:cNvPr id="9" name="Kuva 8" descr="Ohjelmoija mies ääriviiva">
            <a:extLst>
              <a:ext uri="{FF2B5EF4-FFF2-40B4-BE49-F238E27FC236}">
                <a16:creationId xmlns:a16="http://schemas.microsoft.com/office/drawing/2014/main" id="{965F4A73-27C9-C46C-8F62-1E40ADD388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9038" y="1578846"/>
            <a:ext cx="782300" cy="782300"/>
          </a:xfrm>
          <a:prstGeom prst="rect">
            <a:avLst/>
          </a:prstGeom>
        </p:spPr>
      </p:pic>
      <p:sp>
        <p:nvSpPr>
          <p:cNvPr id="10" name="Alanuoli 9">
            <a:extLst>
              <a:ext uri="{FF2B5EF4-FFF2-40B4-BE49-F238E27FC236}">
                <a16:creationId xmlns:a16="http://schemas.microsoft.com/office/drawing/2014/main" id="{EBAC2FC2-FBAD-2A95-03B0-FCC6EF41AFA4}"/>
              </a:ext>
            </a:extLst>
          </p:cNvPr>
          <p:cNvSpPr/>
          <p:nvPr/>
        </p:nvSpPr>
        <p:spPr>
          <a:xfrm rot="16200000">
            <a:off x="3209859" y="1334206"/>
            <a:ext cx="298873" cy="1023876"/>
          </a:xfrm>
          <a:prstGeom prst="downArrow">
            <a:avLst>
              <a:gd name="adj1" fmla="val 50000"/>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kstiruutu 10">
            <a:extLst>
              <a:ext uri="{FF2B5EF4-FFF2-40B4-BE49-F238E27FC236}">
                <a16:creationId xmlns:a16="http://schemas.microsoft.com/office/drawing/2014/main" id="{A1DB2ADD-D6D2-D0FD-9A76-3221F90C8D8F}"/>
              </a:ext>
            </a:extLst>
          </p:cNvPr>
          <p:cNvSpPr txBox="1"/>
          <p:nvPr/>
        </p:nvSpPr>
        <p:spPr>
          <a:xfrm>
            <a:off x="214827" y="2421658"/>
            <a:ext cx="1944558" cy="646331"/>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Arial" panose="020B0604020202020204" pitchFamily="34" charset="0"/>
              <a:buChar char="•"/>
            </a:pPr>
            <a:r>
              <a:rPr lang="fi-FI" sz="1200" dirty="0">
                <a:solidFill>
                  <a:schemeClr val="tx1"/>
                </a:solidFill>
              </a:rPr>
              <a:t>Havaitsee raportoitavan asiakastyön ilmiön</a:t>
            </a:r>
          </a:p>
          <a:p>
            <a:pPr marL="171450" indent="-171450">
              <a:buFont typeface="Arial" panose="020B0604020202020204" pitchFamily="34" charset="0"/>
              <a:buChar char="•"/>
            </a:pPr>
            <a:r>
              <a:rPr lang="fi-FI" sz="1200" dirty="0">
                <a:solidFill>
                  <a:schemeClr val="tx1"/>
                </a:solidFill>
              </a:rPr>
              <a:t>Kirjaa sosiaalisen raportin </a:t>
            </a:r>
          </a:p>
        </p:txBody>
      </p:sp>
      <p:pic>
        <p:nvPicPr>
          <p:cNvPr id="12" name="Kuva 11" descr="Sylimikro ääriviiva">
            <a:extLst>
              <a:ext uri="{FF2B5EF4-FFF2-40B4-BE49-F238E27FC236}">
                <a16:creationId xmlns:a16="http://schemas.microsoft.com/office/drawing/2014/main" id="{7D6D2B4C-98E7-24F6-FBA7-D848F7DA65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79262" y="1578846"/>
            <a:ext cx="731345" cy="754374"/>
          </a:xfrm>
          <a:prstGeom prst="rect">
            <a:avLst/>
          </a:prstGeom>
        </p:spPr>
      </p:pic>
      <p:sp>
        <p:nvSpPr>
          <p:cNvPr id="13" name="Tekstiruutu 12">
            <a:extLst>
              <a:ext uri="{FF2B5EF4-FFF2-40B4-BE49-F238E27FC236}">
                <a16:creationId xmlns:a16="http://schemas.microsoft.com/office/drawing/2014/main" id="{EF405230-7571-8FE3-2499-A98295707AB0}"/>
              </a:ext>
            </a:extLst>
          </p:cNvPr>
          <p:cNvSpPr txBox="1"/>
          <p:nvPr/>
        </p:nvSpPr>
        <p:spPr>
          <a:xfrm>
            <a:off x="10660607" y="2335739"/>
            <a:ext cx="106276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 typeface="Arial" panose="020B0604020202020204" pitchFamily="34" charset="0"/>
              <a:buChar char="•"/>
            </a:pPr>
            <a:r>
              <a:rPr lang="fi-FI" sz="1200" dirty="0">
                <a:solidFill>
                  <a:schemeClr val="tx1"/>
                </a:solidFill>
              </a:rPr>
              <a:t>Käsittelee yksittäisen raportin</a:t>
            </a:r>
          </a:p>
        </p:txBody>
      </p:sp>
      <p:pic>
        <p:nvPicPr>
          <p:cNvPr id="14" name="Kuva 13" descr="Asiakirja ääriviiva">
            <a:extLst>
              <a:ext uri="{FF2B5EF4-FFF2-40B4-BE49-F238E27FC236}">
                <a16:creationId xmlns:a16="http://schemas.microsoft.com/office/drawing/2014/main" id="{C4741B8B-D5E9-68B3-E5D0-75C8D26793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19260" y="1403344"/>
            <a:ext cx="913230" cy="885600"/>
          </a:xfrm>
          <a:prstGeom prst="rect">
            <a:avLst/>
          </a:prstGeom>
        </p:spPr>
      </p:pic>
      <p:sp>
        <p:nvSpPr>
          <p:cNvPr id="15" name="Nuoli oikealle 14">
            <a:extLst>
              <a:ext uri="{FF2B5EF4-FFF2-40B4-BE49-F238E27FC236}">
                <a16:creationId xmlns:a16="http://schemas.microsoft.com/office/drawing/2014/main" id="{F3E92712-33FD-2305-2EED-BDEA4D0D6F44}"/>
              </a:ext>
            </a:extLst>
          </p:cNvPr>
          <p:cNvSpPr/>
          <p:nvPr/>
        </p:nvSpPr>
        <p:spPr>
          <a:xfrm>
            <a:off x="8480765" y="1735828"/>
            <a:ext cx="956660" cy="32017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16" name="Tekstiruutu 15">
            <a:extLst>
              <a:ext uri="{FF2B5EF4-FFF2-40B4-BE49-F238E27FC236}">
                <a16:creationId xmlns:a16="http://schemas.microsoft.com/office/drawing/2014/main" id="{6595A06E-E8D2-9A97-DE76-E19729783F27}"/>
              </a:ext>
            </a:extLst>
          </p:cNvPr>
          <p:cNvSpPr txBox="1"/>
          <p:nvPr/>
        </p:nvSpPr>
        <p:spPr>
          <a:xfrm>
            <a:off x="5650431" y="1487749"/>
            <a:ext cx="2649710" cy="1015663"/>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Arial" panose="020B0604020202020204" pitchFamily="34" charset="0"/>
              <a:buChar char="•"/>
            </a:pPr>
            <a:r>
              <a:rPr lang="fi-FI" sz="1200" dirty="0">
                <a:solidFill>
                  <a:schemeClr val="tx1"/>
                </a:solidFill>
                <a:cs typeface="Aharoni" panose="02010803020104030203" pitchFamily="2" charset="-79"/>
              </a:rPr>
              <a:t>Vastaanottaa raportin ja toimittaa sen tiedoksi nimetylle esihenkilölle</a:t>
            </a:r>
          </a:p>
          <a:p>
            <a:pPr marL="171450" indent="-171450">
              <a:buFont typeface="Arial" panose="020B0604020202020204" pitchFamily="34" charset="0"/>
              <a:buChar char="•"/>
            </a:pPr>
            <a:r>
              <a:rPr lang="fi-FI" sz="1200" dirty="0">
                <a:solidFill>
                  <a:schemeClr val="tx1"/>
                </a:solidFill>
                <a:cs typeface="Aharoni" panose="02010803020104030203" pitchFamily="2" charset="-79"/>
              </a:rPr>
              <a:t>Koostaa raportit puolivuosittain ja toimittaa ne kesä- ja joulukuussa nimetylle johdolle</a:t>
            </a:r>
          </a:p>
        </p:txBody>
      </p:sp>
      <p:sp>
        <p:nvSpPr>
          <p:cNvPr id="18" name="Suorakulmio 17">
            <a:extLst>
              <a:ext uri="{FF2B5EF4-FFF2-40B4-BE49-F238E27FC236}">
                <a16:creationId xmlns:a16="http://schemas.microsoft.com/office/drawing/2014/main" id="{CDF1E278-7E99-6530-268E-D7064C717BA4}"/>
              </a:ext>
            </a:extLst>
          </p:cNvPr>
          <p:cNvSpPr/>
          <p:nvPr/>
        </p:nvSpPr>
        <p:spPr>
          <a:xfrm>
            <a:off x="2457291" y="3010773"/>
            <a:ext cx="3699269" cy="3597464"/>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fi-FI" sz="1200" dirty="0">
                <a:solidFill>
                  <a:schemeClr val="tx1"/>
                </a:solidFill>
                <a:latin typeface="Aharoni" panose="02010803020104030203" pitchFamily="2" charset="-79"/>
                <a:cs typeface="Aharoni" panose="02010803020104030203" pitchFamily="2" charset="-79"/>
              </a:rPr>
              <a:t>Etelä-Karjalan hyvinvointialueen </a:t>
            </a:r>
          </a:p>
          <a:p>
            <a:pPr algn="ctr"/>
            <a:r>
              <a:rPr lang="fi-FI" sz="1200" dirty="0">
                <a:solidFill>
                  <a:schemeClr val="tx1"/>
                </a:solidFill>
                <a:latin typeface="Aharoni" panose="02010803020104030203" pitchFamily="2" charset="-79"/>
                <a:cs typeface="Aharoni" panose="02010803020104030203" pitchFamily="2" charset="-79"/>
              </a:rPr>
              <a:t>sosiaalityön johtaja</a:t>
            </a:r>
          </a:p>
        </p:txBody>
      </p:sp>
      <p:sp>
        <p:nvSpPr>
          <p:cNvPr id="22" name="Tekstiruutu 21">
            <a:extLst>
              <a:ext uri="{FF2B5EF4-FFF2-40B4-BE49-F238E27FC236}">
                <a16:creationId xmlns:a16="http://schemas.microsoft.com/office/drawing/2014/main" id="{787E0A05-8F37-867A-B183-AD2EECBA56E1}"/>
              </a:ext>
            </a:extLst>
          </p:cNvPr>
          <p:cNvSpPr txBox="1"/>
          <p:nvPr/>
        </p:nvSpPr>
        <p:spPr>
          <a:xfrm>
            <a:off x="2765907" y="3758540"/>
            <a:ext cx="3063044" cy="2677656"/>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Arial" panose="020B0604020202020204" pitchFamily="34" charset="0"/>
              <a:buChar char="•"/>
            </a:pPr>
            <a:r>
              <a:rPr lang="fi-FI" sz="1200" dirty="0">
                <a:solidFill>
                  <a:schemeClr val="tx1"/>
                </a:solidFill>
              </a:rPr>
              <a:t>Raporttikooste käsitellään Arjen tuen ja toimintakyvyn toimialueen johtoryhmässä</a:t>
            </a:r>
          </a:p>
          <a:p>
            <a:endParaRPr lang="fi-FI" sz="1200" dirty="0">
              <a:solidFill>
                <a:schemeClr val="tx1"/>
              </a:solidFill>
            </a:endParaRPr>
          </a:p>
          <a:p>
            <a:pPr marL="171450" indent="-171450">
              <a:buFont typeface="Arial" panose="020B0604020202020204" pitchFamily="34" charset="0"/>
              <a:buChar char="•"/>
            </a:pPr>
            <a:r>
              <a:rPr lang="fi-FI" sz="1200" dirty="0">
                <a:solidFill>
                  <a:schemeClr val="tx1"/>
                </a:solidFill>
              </a:rPr>
              <a:t>Tieto käsitellään tarpeen mukaan palvelujen johtoryhmissä, Etelä-Karjalan hyvinvointialueen johtoryhmässä ja kuntien kanssa</a:t>
            </a:r>
          </a:p>
          <a:p>
            <a:pPr marL="171450" indent="-171450">
              <a:buFont typeface="Arial" panose="020B0604020202020204" pitchFamily="34" charset="0"/>
              <a:buChar char="•"/>
            </a:pPr>
            <a:endParaRPr lang="fi-FI" sz="1200" dirty="0">
              <a:solidFill>
                <a:schemeClr val="tx1"/>
              </a:solidFill>
            </a:endParaRPr>
          </a:p>
          <a:p>
            <a:pPr marL="171450" indent="-171450">
              <a:buFont typeface="Arial" panose="020B0604020202020204" pitchFamily="34" charset="0"/>
              <a:buChar char="•"/>
            </a:pPr>
            <a:r>
              <a:rPr lang="fi-FI" sz="1200" dirty="0">
                <a:solidFill>
                  <a:schemeClr val="tx1"/>
                </a:solidFill>
              </a:rPr>
              <a:t>Tieto toimitetaan tarpeen mukaan Etelä-Karjalan hyvinvointialueen muihin päättäviin elimiin (hallitus)</a:t>
            </a:r>
          </a:p>
          <a:p>
            <a:pPr marL="171450" indent="-171450">
              <a:buFont typeface="Arial" panose="020B0604020202020204" pitchFamily="34" charset="0"/>
              <a:buChar char="•"/>
            </a:pPr>
            <a:endParaRPr lang="fi-FI" sz="1200" dirty="0">
              <a:solidFill>
                <a:schemeClr val="tx1"/>
              </a:solidFill>
            </a:endParaRPr>
          </a:p>
          <a:p>
            <a:pPr marL="171450" indent="-171450">
              <a:buFont typeface="Arial" panose="020B0604020202020204" pitchFamily="34" charset="0"/>
              <a:buChar char="•"/>
            </a:pPr>
            <a:r>
              <a:rPr lang="fi-FI" sz="1200" dirty="0">
                <a:solidFill>
                  <a:schemeClr val="tx1"/>
                </a:solidFill>
              </a:rPr>
              <a:t>Raportit tiedoksi kuntien palvelujohtajille</a:t>
            </a:r>
          </a:p>
          <a:p>
            <a:endParaRPr lang="fi-FI" sz="1200" dirty="0">
              <a:solidFill>
                <a:schemeClr val="tx1"/>
              </a:solidFill>
            </a:endParaRPr>
          </a:p>
        </p:txBody>
      </p:sp>
      <p:pic>
        <p:nvPicPr>
          <p:cNvPr id="24" name="Kuva 23" descr="Tienviitta ääriviiva">
            <a:extLst>
              <a:ext uri="{FF2B5EF4-FFF2-40B4-BE49-F238E27FC236}">
                <a16:creationId xmlns:a16="http://schemas.microsoft.com/office/drawing/2014/main" id="{159EB7D3-F4DC-AB6A-EF84-038AC048C04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14881" y="5643022"/>
            <a:ext cx="567715" cy="472354"/>
          </a:xfrm>
          <a:prstGeom prst="rect">
            <a:avLst/>
          </a:prstGeom>
        </p:spPr>
      </p:pic>
      <p:pic>
        <p:nvPicPr>
          <p:cNvPr id="25" name="Kuva 24" descr="Asiakaspalaute ääriviiva">
            <a:extLst>
              <a:ext uri="{FF2B5EF4-FFF2-40B4-BE49-F238E27FC236}">
                <a16:creationId xmlns:a16="http://schemas.microsoft.com/office/drawing/2014/main" id="{E3574742-20A3-CFE9-532F-5DDCEB911F4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223310" y="5643022"/>
            <a:ext cx="463777" cy="399453"/>
          </a:xfrm>
          <a:prstGeom prst="rect">
            <a:avLst/>
          </a:prstGeom>
        </p:spPr>
      </p:pic>
      <p:sp>
        <p:nvSpPr>
          <p:cNvPr id="28" name="Alanuoli 27">
            <a:extLst>
              <a:ext uri="{FF2B5EF4-FFF2-40B4-BE49-F238E27FC236}">
                <a16:creationId xmlns:a16="http://schemas.microsoft.com/office/drawing/2014/main" id="{D093A71E-C69E-99E7-5B1D-F98EA4C450E5}"/>
              </a:ext>
            </a:extLst>
          </p:cNvPr>
          <p:cNvSpPr/>
          <p:nvPr/>
        </p:nvSpPr>
        <p:spPr>
          <a:xfrm rot="5400000">
            <a:off x="7786855" y="4794019"/>
            <a:ext cx="258746" cy="567715"/>
          </a:xfrm>
          <a:prstGeom prst="downArrow">
            <a:avLst>
              <a:gd name="adj1" fmla="val 50001"/>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Nuoli oikealle 28">
            <a:extLst>
              <a:ext uri="{FF2B5EF4-FFF2-40B4-BE49-F238E27FC236}">
                <a16:creationId xmlns:a16="http://schemas.microsoft.com/office/drawing/2014/main" id="{0C70B706-0197-144C-B767-E86B4289BFBD}"/>
              </a:ext>
            </a:extLst>
          </p:cNvPr>
          <p:cNvSpPr/>
          <p:nvPr/>
        </p:nvSpPr>
        <p:spPr>
          <a:xfrm rot="10800000">
            <a:off x="1905772" y="5097368"/>
            <a:ext cx="371364" cy="3008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dirty="0"/>
          </a:p>
        </p:txBody>
      </p:sp>
      <p:sp>
        <p:nvSpPr>
          <p:cNvPr id="2" name="Alanuoli 1">
            <a:extLst>
              <a:ext uri="{FF2B5EF4-FFF2-40B4-BE49-F238E27FC236}">
                <a16:creationId xmlns:a16="http://schemas.microsoft.com/office/drawing/2014/main" id="{24AFF7DE-F7AD-6848-816D-163A65B47667}"/>
              </a:ext>
            </a:extLst>
          </p:cNvPr>
          <p:cNvSpPr/>
          <p:nvPr/>
        </p:nvSpPr>
        <p:spPr>
          <a:xfrm>
            <a:off x="6878673" y="2652997"/>
            <a:ext cx="365233" cy="342660"/>
          </a:xfrm>
          <a:prstGeom prst="downArrow">
            <a:avLst>
              <a:gd name="adj1" fmla="val 42640"/>
              <a:gd name="adj2" fmla="val 4665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dirty="0"/>
          </a:p>
        </p:txBody>
      </p:sp>
      <p:sp>
        <p:nvSpPr>
          <p:cNvPr id="30" name="Suorakulmio 29">
            <a:extLst>
              <a:ext uri="{FF2B5EF4-FFF2-40B4-BE49-F238E27FC236}">
                <a16:creationId xmlns:a16="http://schemas.microsoft.com/office/drawing/2014/main" id="{93855AB9-B632-8049-AC57-60562F1C173E}"/>
              </a:ext>
            </a:extLst>
          </p:cNvPr>
          <p:cNvSpPr/>
          <p:nvPr/>
        </p:nvSpPr>
        <p:spPr>
          <a:xfrm>
            <a:off x="6156561" y="3009299"/>
            <a:ext cx="3794892" cy="3598939"/>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fi-FI" sz="1200" b="1" dirty="0">
                <a:latin typeface="Aharoni" panose="02010803020104030203" pitchFamily="2" charset="-79"/>
                <a:cs typeface="Aharoni" panose="02010803020104030203" pitchFamily="2" charset="-79"/>
              </a:rPr>
              <a:t>Kymenlaakson hyvinvointialueen sosiaalipalvelujen johtaja</a:t>
            </a:r>
          </a:p>
          <a:p>
            <a:pPr algn="ctr"/>
            <a:endParaRPr lang="fi-FI" sz="1200" dirty="0">
              <a:solidFill>
                <a:schemeClr val="tx1"/>
              </a:solidFill>
              <a:latin typeface="Aharoni" panose="02010803020104030203" pitchFamily="2" charset="-79"/>
              <a:cs typeface="Aharoni" panose="02010803020104030203" pitchFamily="2" charset="-79"/>
            </a:endParaRPr>
          </a:p>
        </p:txBody>
      </p:sp>
      <p:sp>
        <p:nvSpPr>
          <p:cNvPr id="31" name="Tekstiruutu 30">
            <a:extLst>
              <a:ext uri="{FF2B5EF4-FFF2-40B4-BE49-F238E27FC236}">
                <a16:creationId xmlns:a16="http://schemas.microsoft.com/office/drawing/2014/main" id="{E37EC29E-34E5-5543-9A50-70945F342B84}"/>
              </a:ext>
            </a:extLst>
          </p:cNvPr>
          <p:cNvSpPr txBox="1"/>
          <p:nvPr/>
        </p:nvSpPr>
        <p:spPr>
          <a:xfrm>
            <a:off x="6371496" y="3488702"/>
            <a:ext cx="3411600" cy="3046988"/>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Arial" panose="020B0604020202020204" pitchFamily="34" charset="0"/>
              <a:buChar char="•"/>
            </a:pPr>
            <a:r>
              <a:rPr lang="fi-FI" sz="1200" dirty="0"/>
              <a:t>Raporttikooste käsitellään sosiaalipalvelujen työkokouksessa ja sovitaan raportin k</a:t>
            </a:r>
            <a:r>
              <a:rPr lang="fi-FI" sz="1200" spc="-5" dirty="0">
                <a:effectLst/>
                <a:ea typeface="Arial" panose="020B0604020202020204" pitchFamily="34" charset="0"/>
              </a:rPr>
              <a:t>äsittelystä tulosalueilla. </a:t>
            </a:r>
          </a:p>
          <a:p>
            <a:pPr marL="171450" indent="-171450">
              <a:buFont typeface="Arial" panose="020B0604020202020204" pitchFamily="34" charset="0"/>
              <a:buChar char="•"/>
            </a:pPr>
            <a:endParaRPr lang="fi-FI" sz="1200" spc="-5" dirty="0">
              <a:effectLst/>
              <a:ea typeface="Arial" panose="020B0604020202020204" pitchFamily="34" charset="0"/>
            </a:endParaRPr>
          </a:p>
          <a:p>
            <a:pPr marL="171450" indent="-171450">
              <a:buFont typeface="Arial" panose="020B0604020202020204" pitchFamily="34" charset="0"/>
              <a:buChar char="•"/>
            </a:pPr>
            <a:r>
              <a:rPr lang="fi-FI" sz="1200" spc="-5" dirty="0">
                <a:ea typeface="Arial" panose="020B0604020202020204" pitchFamily="34" charset="0"/>
              </a:rPr>
              <a:t>Palveluista saatu palaute käsitellään sosiaalipalve-lujen työkokouksessa ja päätetään </a:t>
            </a:r>
            <a:r>
              <a:rPr lang="fi-FI" sz="1200" spc="-5" dirty="0">
                <a:effectLst/>
                <a:ea typeface="Arial" panose="020B0604020202020204" pitchFamily="34" charset="0"/>
              </a:rPr>
              <a:t>tarvittavat toimenpiteet, jotka käsitellään sosiaalipalvelujen toimialueen johtoryhmässä. Työkokouksessa laaditaan vastaus palveluihin toimitettavaksi. </a:t>
            </a:r>
          </a:p>
          <a:p>
            <a:endParaRPr lang="fi-FI" sz="1200" spc="-5" dirty="0">
              <a:effectLst/>
              <a:ea typeface="Arial" panose="020B0604020202020204" pitchFamily="34" charset="0"/>
            </a:endParaRPr>
          </a:p>
          <a:p>
            <a:pPr marL="171450" indent="-171450">
              <a:buFont typeface="Arial" panose="020B0604020202020204" pitchFamily="34" charset="0"/>
              <a:buChar char="•"/>
            </a:pPr>
            <a:r>
              <a:rPr lang="fi-FI" sz="1200" spc="-5" dirty="0">
                <a:ea typeface="Arial" panose="020B0604020202020204" pitchFamily="34" charset="0"/>
              </a:rPr>
              <a:t>Tieto viedään </a:t>
            </a:r>
            <a:r>
              <a:rPr lang="fi-FI" sz="1200" spc="-5" dirty="0">
                <a:effectLst/>
                <a:ea typeface="Arial" panose="020B0604020202020204" pitchFamily="34" charset="0"/>
              </a:rPr>
              <a:t>integraatiopalveluihin, HVA:n johtoryhmään, aluehallitukselle ja aluevaltuustolle</a:t>
            </a:r>
          </a:p>
          <a:p>
            <a:endParaRPr lang="fi-FI" sz="1200" spc="-5" dirty="0">
              <a:effectLst/>
              <a:ea typeface="Arial" panose="020B0604020202020204" pitchFamily="34" charset="0"/>
            </a:endParaRPr>
          </a:p>
          <a:p>
            <a:pPr marL="171450" indent="-171450">
              <a:buFont typeface="Arial" panose="020B0604020202020204" pitchFamily="34" charset="0"/>
              <a:buChar char="•"/>
            </a:pPr>
            <a:r>
              <a:rPr lang="fi-FI" sz="1200" spc="-5" dirty="0">
                <a:ea typeface="Arial" panose="020B0604020202020204" pitchFamily="34" charset="0"/>
              </a:rPr>
              <a:t>Raportit tiedoksi </a:t>
            </a:r>
            <a:r>
              <a:rPr lang="fi-FI" sz="1200" spc="-5" dirty="0">
                <a:effectLst/>
                <a:ea typeface="Arial" panose="020B0604020202020204" pitchFamily="34" charset="0"/>
              </a:rPr>
              <a:t>sosiaalipalvelujen johtoryhmän päätöksen mukaisesti aihealueittain </a:t>
            </a:r>
            <a:r>
              <a:rPr lang="fi-FI" sz="1200" spc="-30" dirty="0">
                <a:effectLst/>
                <a:ea typeface="Arial" panose="020B0604020202020204" pitchFamily="34" charset="0"/>
              </a:rPr>
              <a:t>sidosryhmille</a:t>
            </a:r>
            <a:r>
              <a:rPr lang="fi-FI" sz="1200" spc="-5" dirty="0">
                <a:effectLst/>
                <a:ea typeface="Arial" panose="020B0604020202020204" pitchFamily="34" charset="0"/>
              </a:rPr>
              <a:t>.</a:t>
            </a:r>
          </a:p>
        </p:txBody>
      </p:sp>
      <p:sp>
        <p:nvSpPr>
          <p:cNvPr id="32" name="Tekstiruutu 31">
            <a:extLst>
              <a:ext uri="{FF2B5EF4-FFF2-40B4-BE49-F238E27FC236}">
                <a16:creationId xmlns:a16="http://schemas.microsoft.com/office/drawing/2014/main" id="{22AC286C-8DB9-954F-B9F0-CCDC1126FF2C}"/>
              </a:ext>
            </a:extLst>
          </p:cNvPr>
          <p:cNvSpPr txBox="1"/>
          <p:nvPr/>
        </p:nvSpPr>
        <p:spPr>
          <a:xfrm>
            <a:off x="258488" y="4564305"/>
            <a:ext cx="1563028" cy="16845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i-FI" sz="1200" dirty="0">
                <a:latin typeface="Aharoni" panose="02010803020104030203" pitchFamily="2" charset="-79"/>
                <a:cs typeface="Aharoni" panose="02010803020104030203" pitchFamily="2" charset="-79"/>
              </a:rPr>
              <a:t>Tiedon hyödyntäminen päätöksenteossa ja suunnittelutyössä</a:t>
            </a:r>
          </a:p>
          <a:p>
            <a:pPr algn="ctr"/>
            <a:endParaRPr lang="fi-FI" sz="1000" dirty="0"/>
          </a:p>
          <a:p>
            <a:pPr algn="ctr"/>
            <a:endParaRPr lang="fi-FI" sz="1000" dirty="0"/>
          </a:p>
          <a:p>
            <a:pPr algn="ctr"/>
            <a:endParaRPr lang="fi-FI" sz="1000" dirty="0"/>
          </a:p>
          <a:p>
            <a:pPr algn="ctr"/>
            <a:endParaRPr lang="fi-FI" sz="1000" dirty="0"/>
          </a:p>
        </p:txBody>
      </p:sp>
      <p:pic>
        <p:nvPicPr>
          <p:cNvPr id="33" name="Kuva 32" descr="Asiakaspalaute ääriviiva">
            <a:extLst>
              <a:ext uri="{FF2B5EF4-FFF2-40B4-BE49-F238E27FC236}">
                <a16:creationId xmlns:a16="http://schemas.microsoft.com/office/drawing/2014/main" id="{70A9099B-055A-144F-A761-AB283EB6CE0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760" y="5632691"/>
            <a:ext cx="463777" cy="420114"/>
          </a:xfrm>
          <a:prstGeom prst="rect">
            <a:avLst/>
          </a:prstGeom>
        </p:spPr>
      </p:pic>
      <p:sp>
        <p:nvSpPr>
          <p:cNvPr id="36" name="Nuoli oikealle 35">
            <a:extLst>
              <a:ext uri="{FF2B5EF4-FFF2-40B4-BE49-F238E27FC236}">
                <a16:creationId xmlns:a16="http://schemas.microsoft.com/office/drawing/2014/main" id="{0D5BF9E9-918D-9941-ADBA-445F48569A76}"/>
              </a:ext>
            </a:extLst>
          </p:cNvPr>
          <p:cNvSpPr/>
          <p:nvPr/>
        </p:nvSpPr>
        <p:spPr>
          <a:xfrm rot="5400000">
            <a:off x="4968962" y="2641880"/>
            <a:ext cx="342660" cy="346072"/>
          </a:xfrm>
          <a:prstGeom prst="rightArrow">
            <a:avLst>
              <a:gd name="adj1" fmla="val 50000"/>
              <a:gd name="adj2" fmla="val 4671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dirty="0"/>
          </a:p>
        </p:txBody>
      </p:sp>
      <p:pic>
        <p:nvPicPr>
          <p:cNvPr id="37" name="Kuva 36" descr="Hierarkia ääriviiva">
            <a:extLst>
              <a:ext uri="{FF2B5EF4-FFF2-40B4-BE49-F238E27FC236}">
                <a16:creationId xmlns:a16="http://schemas.microsoft.com/office/drawing/2014/main" id="{D1D1375D-9E49-3942-BAB1-866E74E3FD5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4815" y="5584455"/>
            <a:ext cx="516586" cy="516586"/>
          </a:xfrm>
          <a:prstGeom prst="rect">
            <a:avLst/>
          </a:prstGeom>
        </p:spPr>
      </p:pic>
      <p:sp>
        <p:nvSpPr>
          <p:cNvPr id="38" name="Nuoli oikealle 37">
            <a:extLst>
              <a:ext uri="{FF2B5EF4-FFF2-40B4-BE49-F238E27FC236}">
                <a16:creationId xmlns:a16="http://schemas.microsoft.com/office/drawing/2014/main" id="{44ACDC71-EEA3-6247-AECE-172F981E5217}"/>
              </a:ext>
            </a:extLst>
          </p:cNvPr>
          <p:cNvSpPr/>
          <p:nvPr/>
        </p:nvSpPr>
        <p:spPr>
          <a:xfrm>
            <a:off x="9998030" y="5097369"/>
            <a:ext cx="400821" cy="3284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dirty="0"/>
          </a:p>
        </p:txBody>
      </p:sp>
      <p:sp>
        <p:nvSpPr>
          <p:cNvPr id="34" name="Tekstiruutu 33">
            <a:extLst>
              <a:ext uri="{FF2B5EF4-FFF2-40B4-BE49-F238E27FC236}">
                <a16:creationId xmlns:a16="http://schemas.microsoft.com/office/drawing/2014/main" id="{898B3A9C-F253-0C4E-A0A2-22326C184BCB}"/>
              </a:ext>
            </a:extLst>
          </p:cNvPr>
          <p:cNvSpPr txBox="1"/>
          <p:nvPr/>
        </p:nvSpPr>
        <p:spPr>
          <a:xfrm>
            <a:off x="3250541" y="2339911"/>
            <a:ext cx="115734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 typeface="Arial" panose="020B0604020202020204" pitchFamily="34" charset="0"/>
              <a:buChar char="•"/>
            </a:pPr>
            <a:r>
              <a:rPr lang="fi-FI" sz="1200" dirty="0">
                <a:solidFill>
                  <a:schemeClr val="tx1"/>
                </a:solidFill>
              </a:rPr>
              <a:t>Vuosikooste 2021 (2022)</a:t>
            </a:r>
          </a:p>
        </p:txBody>
      </p:sp>
    </p:spTree>
    <p:extLst>
      <p:ext uri="{BB962C8B-B14F-4D97-AF65-F5344CB8AC3E}">
        <p14:creationId xmlns:p14="http://schemas.microsoft.com/office/powerpoint/2010/main" val="3114393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0202A1-91F8-A843-8F18-96F63C5F67F8}"/>
              </a:ext>
            </a:extLst>
          </p:cNvPr>
          <p:cNvSpPr>
            <a:spLocks noGrp="1"/>
          </p:cNvSpPr>
          <p:nvPr>
            <p:ph type="title"/>
          </p:nvPr>
        </p:nvSpPr>
        <p:spPr>
          <a:xfrm>
            <a:off x="469923" y="451413"/>
            <a:ext cx="2956184" cy="6063686"/>
          </a:xfrm>
          <a:solidFill>
            <a:schemeClr val="accent4">
              <a:lumMod val="40000"/>
              <a:lumOff val="60000"/>
            </a:schemeClr>
          </a:solidFill>
        </p:spPr>
        <p:txBody>
          <a:bodyPr>
            <a:normAutofit/>
          </a:bodyPr>
          <a:lstStyle/>
          <a:p>
            <a:pPr algn="ctr">
              <a:spcBef>
                <a:spcPts val="0"/>
              </a:spcBef>
              <a:defRPr/>
            </a:pPr>
            <a:br>
              <a:rPr lang="fi-FI" sz="2800" b="1" dirty="0">
                <a:solidFill>
                  <a:schemeClr val="tx2"/>
                </a:solidFill>
                <a:latin typeface="+mn-lt"/>
                <a:cs typeface="Arial" panose="020B0604020202020204" pitchFamily="34" charset="0"/>
              </a:rPr>
            </a:br>
            <a:r>
              <a:rPr lang="fi-FI" sz="2800" b="1" dirty="0">
                <a:solidFill>
                  <a:schemeClr val="tx2"/>
                </a:solidFill>
                <a:latin typeface="+mn-lt"/>
                <a:cs typeface="Arial" panose="020B0604020202020204" pitchFamily="34" charset="0"/>
              </a:rPr>
              <a:t>Palvelujen järjestäminen ja saatavuus</a:t>
            </a:r>
            <a:br>
              <a:rPr lang="fi-FI" sz="2800" b="1" dirty="0">
                <a:solidFill>
                  <a:schemeClr val="tx2"/>
                </a:solidFill>
                <a:latin typeface="+mn-lt"/>
                <a:cs typeface="Arial" panose="020B0604020202020204" pitchFamily="34" charset="0"/>
              </a:rPr>
            </a:br>
            <a:br>
              <a:rPr lang="fi-FI" sz="2800" b="1" dirty="0">
                <a:solidFill>
                  <a:schemeClr val="tx2"/>
                </a:solidFill>
                <a:latin typeface="+mn-lt"/>
                <a:cs typeface="Arial" panose="020B0604020202020204" pitchFamily="34" charset="0"/>
              </a:rPr>
            </a:br>
            <a:r>
              <a:rPr lang="fi-FI" sz="2000" dirty="0">
                <a:solidFill>
                  <a:schemeClr val="tx2"/>
                </a:solidFill>
                <a:latin typeface="+mn-lt"/>
                <a:cs typeface="Arial" panose="020B0604020202020204" pitchFamily="34" charset="0"/>
              </a:rPr>
              <a:t>Kymen HVA:lta</a:t>
            </a:r>
            <a:br>
              <a:rPr lang="fi-FI" sz="2000" dirty="0">
                <a:solidFill>
                  <a:schemeClr val="tx2"/>
                </a:solidFill>
                <a:latin typeface="+mn-lt"/>
                <a:cs typeface="Arial" panose="020B0604020202020204" pitchFamily="34" charset="0"/>
              </a:rPr>
            </a:br>
            <a:r>
              <a:rPr lang="fi-FI" sz="2000" dirty="0">
                <a:solidFill>
                  <a:schemeClr val="tx2"/>
                </a:solidFill>
                <a:latin typeface="+mn-lt"/>
                <a:cs typeface="Arial" panose="020B0604020202020204" pitchFamily="34" charset="0"/>
              </a:rPr>
              <a:t>raportoidut </a:t>
            </a:r>
            <a:br>
              <a:rPr lang="fi-FI" sz="2000" dirty="0">
                <a:solidFill>
                  <a:schemeClr val="tx2"/>
                </a:solidFill>
                <a:latin typeface="+mn-lt"/>
                <a:cs typeface="Arial" panose="020B0604020202020204" pitchFamily="34" charset="0"/>
              </a:rPr>
            </a:br>
            <a:r>
              <a:rPr lang="fi-FI" sz="2000" b="1" dirty="0">
                <a:solidFill>
                  <a:schemeClr val="tx2"/>
                </a:solidFill>
                <a:latin typeface="+mn-lt"/>
                <a:cs typeface="Arial" panose="020B0604020202020204" pitchFamily="34" charset="0"/>
              </a:rPr>
              <a:t>positiiviset ilmiöt</a:t>
            </a:r>
            <a:br>
              <a:rPr lang="fi-FI" sz="2000" b="1" u="none" kern="1200" dirty="0">
                <a:solidFill>
                  <a:schemeClr val="tx2"/>
                </a:solidFill>
                <a:effectLst/>
                <a:latin typeface="+mn-lt"/>
                <a:cs typeface="Arial" panose="020B0604020202020204" pitchFamily="34" charset="0"/>
              </a:rPr>
            </a:br>
            <a:br>
              <a:rPr lang="fi-FI" sz="2000" b="1" u="none" kern="1200" dirty="0">
                <a:solidFill>
                  <a:schemeClr val="tx2"/>
                </a:solidFill>
                <a:effectLst/>
                <a:latin typeface="+mn-lt"/>
                <a:cs typeface="Arial" panose="020B0604020202020204" pitchFamily="34" charset="0"/>
              </a:rPr>
            </a:br>
            <a:br>
              <a:rPr lang="fi-FI" sz="2000" b="1" u="none" kern="1200" dirty="0">
                <a:solidFill>
                  <a:schemeClr val="tx2"/>
                </a:solidFill>
                <a:effectLst/>
                <a:latin typeface="+mn-lt"/>
                <a:cs typeface="Arial" panose="020B0604020202020204" pitchFamily="34" charset="0"/>
              </a:rPr>
            </a:br>
            <a:r>
              <a:rPr lang="fi-FI" sz="2000" u="none" kern="1200" dirty="0">
                <a:solidFill>
                  <a:schemeClr val="tx2"/>
                </a:solidFill>
                <a:effectLst/>
                <a:latin typeface="+mn-lt"/>
                <a:cs typeface="Arial" panose="020B0604020202020204" pitchFamily="34" charset="0"/>
              </a:rPr>
              <a:t>Työtoiminta</a:t>
            </a:r>
            <a:br>
              <a:rPr lang="fi-FI" sz="2000" u="none" kern="1200" dirty="0">
                <a:solidFill>
                  <a:schemeClr val="tx2"/>
                </a:solidFill>
                <a:effectLst/>
                <a:latin typeface="+mn-lt"/>
                <a:cs typeface="Arial" panose="020B0604020202020204" pitchFamily="34" charset="0"/>
              </a:rPr>
            </a:br>
            <a:br>
              <a:rPr lang="fi-FI" sz="2000" u="none" kern="1200" dirty="0">
                <a:solidFill>
                  <a:schemeClr val="tx2"/>
                </a:solidFill>
                <a:effectLst/>
                <a:latin typeface="+mn-lt"/>
                <a:cs typeface="Arial" panose="020B0604020202020204" pitchFamily="34" charset="0"/>
              </a:rPr>
            </a:br>
            <a:r>
              <a:rPr lang="fi-FI" sz="2000" u="none" kern="1200" dirty="0">
                <a:solidFill>
                  <a:schemeClr val="tx2"/>
                </a:solidFill>
                <a:effectLst/>
                <a:latin typeface="+mn-lt"/>
                <a:cs typeface="Arial" panose="020B0604020202020204" pitchFamily="34" charset="0"/>
              </a:rPr>
              <a:t>Järjestöjen matalan kynnyksen toiminnot</a:t>
            </a:r>
            <a:br>
              <a:rPr lang="fi-FI" sz="2800" u="none" kern="1200" dirty="0">
                <a:solidFill>
                  <a:schemeClr val="tx2"/>
                </a:solidFill>
                <a:effectLst/>
                <a:latin typeface="+mn-lt"/>
                <a:cs typeface="Arial" panose="020B0604020202020204" pitchFamily="34" charset="0"/>
              </a:rPr>
            </a:br>
            <a:br>
              <a:rPr lang="fi-FI" sz="3600" b="1" u="none" kern="1200" dirty="0">
                <a:solidFill>
                  <a:schemeClr val="tx2"/>
                </a:solidFill>
                <a:effectLst/>
                <a:latin typeface="+mn-lt"/>
                <a:cs typeface="Arial" panose="020B0604020202020204" pitchFamily="34" charset="0"/>
              </a:rPr>
            </a:br>
            <a:endParaRPr lang="fi-FI" sz="3600" dirty="0">
              <a:solidFill>
                <a:schemeClr val="tx2"/>
              </a:solidFill>
            </a:endParaRPr>
          </a:p>
        </p:txBody>
      </p:sp>
      <p:sp>
        <p:nvSpPr>
          <p:cNvPr id="3" name="Sisällön paikkamerkki 2">
            <a:extLst>
              <a:ext uri="{FF2B5EF4-FFF2-40B4-BE49-F238E27FC236}">
                <a16:creationId xmlns:a16="http://schemas.microsoft.com/office/drawing/2014/main" id="{16CC3521-C4C9-C241-BF54-BB70A3F67042}"/>
              </a:ext>
            </a:extLst>
          </p:cNvPr>
          <p:cNvSpPr>
            <a:spLocks noGrp="1"/>
          </p:cNvSpPr>
          <p:nvPr>
            <p:ph idx="1"/>
          </p:nvPr>
        </p:nvSpPr>
        <p:spPr>
          <a:xfrm>
            <a:off x="4514127" y="451413"/>
            <a:ext cx="7373073" cy="6227179"/>
          </a:xfrm>
        </p:spPr>
        <p:txBody>
          <a:bodyPr anchor="ctr">
            <a:normAutofit/>
          </a:bodyPr>
          <a:lstStyle/>
          <a:p>
            <a:pPr marL="0" indent="0">
              <a:buNone/>
            </a:pPr>
            <a:r>
              <a:rPr lang="fi-FI" sz="1600" b="1" u="sng" dirty="0">
                <a:solidFill>
                  <a:schemeClr val="tx2"/>
                </a:solidFill>
                <a:latin typeface="Trebuchet MS" panose="020B0703020202090204" pitchFamily="34" charset="0"/>
                <a:cs typeface="Arial" panose="020B0604020202020204" pitchFamily="34" charset="0"/>
              </a:rPr>
              <a:t>Ilmiö: </a:t>
            </a:r>
          </a:p>
          <a:p>
            <a:pPr marL="0" indent="0">
              <a:buNone/>
            </a:pPr>
            <a:r>
              <a:rPr lang="fi-FI" sz="1600" dirty="0">
                <a:solidFill>
                  <a:schemeClr val="tx2"/>
                </a:solidFill>
                <a:effectLst/>
                <a:latin typeface="Trebuchet MS" panose="020B0703020202090204" pitchFamily="34" charset="0"/>
                <a:cs typeface="Arial" panose="020B0604020202020204" pitchFamily="34" charset="0"/>
              </a:rPr>
              <a:t>Oikeaa työtä tarjoavat työtoimintapaikat (esimerkiksi kahvilat, autopesulat</a:t>
            </a:r>
            <a:r>
              <a:rPr lang="fi-FI" sz="1600" dirty="0">
                <a:solidFill>
                  <a:schemeClr val="tx2"/>
                </a:solidFill>
                <a:latin typeface="Trebuchet MS" panose="020B0703020202090204" pitchFamily="34" charset="0"/>
                <a:cs typeface="Arial" panose="020B0604020202020204" pitchFamily="34" charset="0"/>
              </a:rPr>
              <a:t>) ovat asiakkaille tärkeitä ja tukevat heidän yhteiskunnallista osallisuuttaan ja polkua avoimille työmarkkinoille. Näiden työtoimintapaikkojen asiakkaita voimaannuttava ja osallisuutta lisäävä merkitys näkyy myös siten, että muiden so- ja te-palvelujen tarve vähenee. </a:t>
            </a:r>
          </a:p>
          <a:p>
            <a:pPr marL="0" indent="0">
              <a:buNone/>
            </a:pPr>
            <a:r>
              <a:rPr lang="fi-FI" sz="1600" b="1" u="sng" dirty="0">
                <a:solidFill>
                  <a:schemeClr val="tx2"/>
                </a:solidFill>
                <a:latin typeface="Trebuchet MS" panose="020B0703020202090204" pitchFamily="34" charset="0"/>
              </a:rPr>
              <a:t>Ilmiön vahvistaminen:</a:t>
            </a:r>
          </a:p>
          <a:p>
            <a:pPr marL="0" indent="0">
              <a:buNone/>
            </a:pPr>
            <a:r>
              <a:rPr lang="fi-FI" sz="1600" kern="1200" dirty="0">
                <a:solidFill>
                  <a:schemeClr val="tx2"/>
                </a:solidFill>
                <a:effectLst/>
                <a:latin typeface="Trebuchet MS" panose="020B0703020202090204" pitchFamily="34" charset="0"/>
              </a:rPr>
              <a:t>Hyvät ja toimivat toiminnot tulee säilyttää</a:t>
            </a:r>
            <a:r>
              <a:rPr lang="fi-FI" sz="1600" dirty="0">
                <a:solidFill>
                  <a:schemeClr val="tx2"/>
                </a:solidFill>
                <a:latin typeface="Trebuchet MS" panose="020B0703020202090204" pitchFamily="34" charset="0"/>
              </a:rPr>
              <a:t>. T</a:t>
            </a:r>
            <a:r>
              <a:rPr lang="fi-FI" sz="1600" kern="1200" dirty="0">
                <a:solidFill>
                  <a:schemeClr val="tx2"/>
                </a:solidFill>
                <a:effectLst/>
                <a:latin typeface="Trebuchet MS" panose="020B0703020202090204" pitchFamily="34" charset="0"/>
              </a:rPr>
              <a:t>yötoimintapaikat ovat asiakkaille tärkeitä voimaannuttavia toimia ja tukevat heidän sosiaalista toimintakykyä.</a:t>
            </a:r>
            <a:r>
              <a:rPr lang="fi-FI" sz="1600" dirty="0">
                <a:solidFill>
                  <a:schemeClr val="tx2"/>
                </a:solidFill>
                <a:effectLst/>
                <a:latin typeface="Trebuchet MS" panose="020B0703020202090204" pitchFamily="34" charset="0"/>
              </a:rPr>
              <a:t> </a:t>
            </a:r>
          </a:p>
          <a:p>
            <a:pPr marL="0" indent="0">
              <a:buNone/>
            </a:pPr>
            <a:endParaRPr lang="fi-FI" sz="1600" b="0" i="0" kern="1200" dirty="0">
              <a:solidFill>
                <a:schemeClr val="tx2"/>
              </a:solidFill>
              <a:effectLst/>
              <a:latin typeface="Trebuchet MS" panose="020B0703020202090204" pitchFamily="34" charset="0"/>
              <a:cs typeface="Arial" panose="020B0604020202020204" pitchFamily="34" charset="0"/>
            </a:endParaRPr>
          </a:p>
          <a:p>
            <a:pPr marL="0" indent="0">
              <a:buNone/>
            </a:pPr>
            <a:endParaRPr lang="fi-FI" sz="1600" b="0" i="0" kern="1200" dirty="0">
              <a:solidFill>
                <a:schemeClr val="tx2"/>
              </a:solidFill>
              <a:effectLst/>
              <a:latin typeface="Trebuchet MS" panose="020B0703020202090204" pitchFamily="34" charset="0"/>
              <a:cs typeface="Arial" panose="020B0604020202020204" pitchFamily="34" charset="0"/>
            </a:endParaRPr>
          </a:p>
          <a:p>
            <a:pPr marL="0" indent="0">
              <a:buNone/>
            </a:pPr>
            <a:r>
              <a:rPr lang="fi-FI" sz="1600" b="1" u="sng" dirty="0">
                <a:solidFill>
                  <a:schemeClr val="tx2"/>
                </a:solidFill>
                <a:latin typeface="Trebuchet MS" panose="020B0703020202090204" pitchFamily="34" charset="0"/>
                <a:cs typeface="Arial" panose="020B0604020202020204" pitchFamily="34" charset="0"/>
              </a:rPr>
              <a:t>I</a:t>
            </a:r>
            <a:r>
              <a:rPr lang="fi-FI" sz="1600" b="1" i="0" u="sng" kern="1200" dirty="0">
                <a:solidFill>
                  <a:schemeClr val="tx2"/>
                </a:solidFill>
                <a:effectLst/>
                <a:latin typeface="Trebuchet MS" panose="020B0703020202090204" pitchFamily="34" charset="0"/>
                <a:cs typeface="Arial" panose="020B0604020202020204" pitchFamily="34" charset="0"/>
              </a:rPr>
              <a:t>lmiö:</a:t>
            </a:r>
          </a:p>
          <a:p>
            <a:pPr marL="0" indent="0">
              <a:buNone/>
            </a:pPr>
            <a:r>
              <a:rPr lang="fi-FI" sz="1600" i="0" kern="1200" dirty="0">
                <a:solidFill>
                  <a:schemeClr val="tx2"/>
                </a:solidFill>
                <a:effectLst/>
                <a:latin typeface="Trebuchet MS" panose="020B0703020202090204" pitchFamily="34" charset="0"/>
                <a:cs typeface="Arial" panose="020B0604020202020204" pitchFamily="34" charset="0"/>
              </a:rPr>
              <a:t>Matalan kynnyksen järjestötoiminnat ovat asiakkaille tärkeitä. Asiakkaat hakeutuvat matalalla kynnyksellä järjestöjen toimintaan ja saavat toiminnasta vertaistukea sekä </a:t>
            </a:r>
            <a:r>
              <a:rPr lang="fi-FI" sz="1600" dirty="0">
                <a:solidFill>
                  <a:schemeClr val="tx2"/>
                </a:solidFill>
                <a:latin typeface="Trebuchet MS" panose="020B0703020202090204" pitchFamily="34" charset="0"/>
                <a:cs typeface="Arial" panose="020B0604020202020204" pitchFamily="34" charset="0"/>
              </a:rPr>
              <a:t>sellaista ohjausta, neuvontaa ja a</a:t>
            </a:r>
            <a:r>
              <a:rPr lang="fi-FI" sz="1600" i="0" kern="1200" dirty="0">
                <a:solidFill>
                  <a:schemeClr val="tx2"/>
                </a:solidFill>
                <a:effectLst/>
                <a:latin typeface="Trebuchet MS" panose="020B0703020202090204" pitchFamily="34" charset="0"/>
                <a:cs typeface="Arial" panose="020B0604020202020204" pitchFamily="34" charset="0"/>
              </a:rPr>
              <a:t>rkielämän tukea, mitä ei sosiaalipalveluissa ole tarjolla. </a:t>
            </a:r>
          </a:p>
          <a:p>
            <a:pPr marL="0" indent="0">
              <a:buNone/>
            </a:pPr>
            <a:r>
              <a:rPr lang="fi-FI" sz="1600" b="1" u="sng" dirty="0">
                <a:solidFill>
                  <a:schemeClr val="tx2"/>
                </a:solidFill>
                <a:latin typeface="Trebuchet MS" panose="020B0703020202090204" pitchFamily="34" charset="0"/>
              </a:rPr>
              <a:t>Ilmiön vahvistaminen:</a:t>
            </a:r>
          </a:p>
          <a:p>
            <a:pPr marL="0" indent="0">
              <a:buNone/>
            </a:pPr>
            <a:r>
              <a:rPr lang="fi-FI" sz="1600" dirty="0">
                <a:solidFill>
                  <a:schemeClr val="tx2"/>
                </a:solidFill>
                <a:latin typeface="Trebuchet MS" panose="020B0703020202090204" pitchFamily="34" charset="0"/>
              </a:rPr>
              <a:t>Järjestöjen toiminnat (esimerkiksi Kakspy, Klubitalo-toiminta) tulisi vakinaistaa hankkeiden jälkeen. </a:t>
            </a:r>
            <a:endParaRPr lang="fi-FI" sz="1600" i="0" u="sng" kern="1200" dirty="0">
              <a:solidFill>
                <a:schemeClr val="tx2"/>
              </a:solidFill>
              <a:effectLst/>
              <a:latin typeface="Trebuchet MS" panose="020B0703020202090204" pitchFamily="34" charset="0"/>
              <a:cs typeface="Arial" panose="020B0604020202020204" pitchFamily="34" charset="0"/>
            </a:endParaRPr>
          </a:p>
        </p:txBody>
      </p:sp>
    </p:spTree>
    <p:extLst>
      <p:ext uri="{BB962C8B-B14F-4D97-AF65-F5344CB8AC3E}">
        <p14:creationId xmlns:p14="http://schemas.microsoft.com/office/powerpoint/2010/main" val="257334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50490A-8FCD-A646-8F31-BE15A474B784}"/>
              </a:ext>
            </a:extLst>
          </p:cNvPr>
          <p:cNvSpPr>
            <a:spLocks noGrp="1"/>
          </p:cNvSpPr>
          <p:nvPr>
            <p:ph type="title"/>
          </p:nvPr>
        </p:nvSpPr>
        <p:spPr>
          <a:xfrm>
            <a:off x="643877" y="577061"/>
            <a:ext cx="2805380" cy="5949468"/>
          </a:xfrm>
          <a:solidFill>
            <a:schemeClr val="accent6">
              <a:lumMod val="40000"/>
              <a:lumOff val="60000"/>
            </a:schemeClr>
          </a:solidFill>
        </p:spPr>
        <p:txBody>
          <a:bodyPr>
            <a:normAutofit/>
          </a:bodyPr>
          <a:lstStyle/>
          <a:p>
            <a:pPr algn="ctr">
              <a:spcBef>
                <a:spcPts val="0"/>
              </a:spcBef>
              <a:defRPr/>
            </a:pPr>
            <a:r>
              <a:rPr lang="fi-FI" sz="2800" b="1" dirty="0">
                <a:solidFill>
                  <a:schemeClr val="tx2"/>
                </a:solidFill>
                <a:latin typeface="+mn-lt"/>
                <a:cs typeface="Arial" panose="020B0604020202020204" pitchFamily="34" charset="0"/>
              </a:rPr>
              <a:t>P</a:t>
            </a:r>
            <a:r>
              <a:rPr lang="fi-FI" sz="2800" b="1" u="none" kern="1200" dirty="0">
                <a:solidFill>
                  <a:schemeClr val="tx2"/>
                </a:solidFill>
                <a:effectLst/>
                <a:latin typeface="+mn-lt"/>
                <a:cs typeface="Arial" panose="020B0604020202020204" pitchFamily="34" charset="0"/>
              </a:rPr>
              <a:t>alvelujen järjestäminen ja saatavuus</a:t>
            </a:r>
            <a:br>
              <a:rPr lang="fi-FI" sz="2800" u="none" kern="1200" dirty="0">
                <a:solidFill>
                  <a:schemeClr val="tx2"/>
                </a:solidFill>
                <a:effectLst/>
                <a:latin typeface="+mn-lt"/>
                <a:cs typeface="Arial" panose="020B0604020202020204" pitchFamily="34" charset="0"/>
              </a:rPr>
            </a:br>
            <a:br>
              <a:rPr lang="fi-FI" sz="2800" u="none" kern="1200" dirty="0">
                <a:solidFill>
                  <a:schemeClr val="tx2"/>
                </a:solidFill>
                <a:effectLst/>
                <a:latin typeface="+mn-lt"/>
                <a:cs typeface="Arial" panose="020B0604020202020204" pitchFamily="34" charset="0"/>
              </a:rPr>
            </a:br>
            <a:br>
              <a:rPr lang="fi-FI" sz="2800" b="0" u="none" kern="1200" dirty="0">
                <a:solidFill>
                  <a:schemeClr val="tx2"/>
                </a:solidFill>
                <a:effectLst/>
                <a:latin typeface="+mn-lt"/>
                <a:cs typeface="Arial" panose="020B0604020202020204" pitchFamily="34" charset="0"/>
              </a:rPr>
            </a:br>
            <a:r>
              <a:rPr lang="fi-FI" sz="2000" u="none" kern="1200" dirty="0">
                <a:solidFill>
                  <a:schemeClr val="tx2"/>
                </a:solidFill>
                <a:effectLst/>
                <a:latin typeface="+mn-lt"/>
                <a:cs typeface="Arial" panose="020B0604020202020204" pitchFamily="34" charset="0"/>
              </a:rPr>
              <a:t>Raportointi Ekhva:lta</a:t>
            </a:r>
            <a:br>
              <a:rPr lang="fi-FI" sz="2800" u="none" kern="1200" dirty="0">
                <a:solidFill>
                  <a:schemeClr val="tx2"/>
                </a:solidFill>
                <a:effectLst/>
                <a:latin typeface="+mn-lt"/>
                <a:cs typeface="Arial" panose="020B0604020202020204" pitchFamily="34" charset="0"/>
              </a:rPr>
            </a:br>
            <a:br>
              <a:rPr lang="fi-FI" sz="2800" b="0" u="none" kern="1200" dirty="0">
                <a:solidFill>
                  <a:schemeClr val="tx2"/>
                </a:solidFill>
                <a:effectLst/>
                <a:latin typeface="+mn-lt"/>
                <a:cs typeface="Arial" panose="020B0604020202020204" pitchFamily="34" charset="0"/>
              </a:rPr>
            </a:br>
            <a:r>
              <a:rPr lang="fi-FI" sz="2000" b="0" u="none" kern="1200" dirty="0">
                <a:solidFill>
                  <a:schemeClr val="tx2"/>
                </a:solidFill>
                <a:effectLst/>
                <a:latin typeface="+mn-lt"/>
                <a:cs typeface="Arial" panose="020B0604020202020204" pitchFamily="34" charset="0"/>
              </a:rPr>
              <a:t>Työikäisten palvelut &amp; muut palvelut</a:t>
            </a:r>
            <a:endParaRPr lang="fi-FI" sz="2000" dirty="0">
              <a:solidFill>
                <a:schemeClr val="tx2"/>
              </a:solidFill>
            </a:endParaRPr>
          </a:p>
        </p:txBody>
      </p:sp>
      <p:sp>
        <p:nvSpPr>
          <p:cNvPr id="3" name="Sisällön paikkamerkki 2">
            <a:extLst>
              <a:ext uri="{FF2B5EF4-FFF2-40B4-BE49-F238E27FC236}">
                <a16:creationId xmlns:a16="http://schemas.microsoft.com/office/drawing/2014/main" id="{32E8B78F-A503-B047-832C-131C257080B9}"/>
              </a:ext>
            </a:extLst>
          </p:cNvPr>
          <p:cNvSpPr>
            <a:spLocks noGrp="1"/>
          </p:cNvSpPr>
          <p:nvPr>
            <p:ph idx="1"/>
          </p:nvPr>
        </p:nvSpPr>
        <p:spPr>
          <a:xfrm>
            <a:off x="4722471" y="577061"/>
            <a:ext cx="7073289" cy="5949469"/>
          </a:xfrm>
        </p:spPr>
        <p:txBody>
          <a:bodyPr anchor="ctr">
            <a:normAutofit/>
          </a:bodyPr>
          <a:lstStyle/>
          <a:p>
            <a:pPr marL="0" indent="0">
              <a:buNone/>
            </a:pPr>
            <a:r>
              <a:rPr lang="fi-FI" sz="1600" b="1" u="sng" dirty="0">
                <a:solidFill>
                  <a:schemeClr val="tx2"/>
                </a:solidFill>
                <a:latin typeface="Trebuchet MS" panose="020B0703020202090204" pitchFamily="34" charset="0"/>
              </a:rPr>
              <a:t>Ilmiö:</a:t>
            </a:r>
          </a:p>
          <a:p>
            <a:pPr marL="0" indent="0">
              <a:buNone/>
            </a:pPr>
            <a:r>
              <a:rPr lang="fi-FI" sz="1800" dirty="0">
                <a:solidFill>
                  <a:schemeClr val="tx2"/>
                </a:solidFill>
                <a:latin typeface="Trebuchet MS" panose="020B0703020202090204" pitchFamily="34" charset="0"/>
                <a:cs typeface="Arial" panose="020B0604020202020204" pitchFamily="34" charset="0"/>
              </a:rPr>
              <a:t>Aikuissosiaalityöhön ohjautuu muista palveluista paljon taloudellisiin asioihin liittyviä ohjaustehtäviä, vaikka perusohjaus etuus- ja raha-asioissa kuuluu jokaisen sosiaalialan ammattilaisen tehtäviin ja ohjausta olisi mahdollista toteuttaa palvelussa, jossa perhe/asiakas on jo asiakkuudessa. </a:t>
            </a:r>
          </a:p>
          <a:p>
            <a:pPr marL="0" indent="0">
              <a:buNone/>
            </a:pPr>
            <a:r>
              <a:rPr lang="fi-FI" sz="1800" dirty="0">
                <a:solidFill>
                  <a:schemeClr val="tx2"/>
                </a:solidFill>
                <a:latin typeface="Trebuchet MS" panose="020B0703020202090204" pitchFamily="34" charset="0"/>
                <a:cs typeface="Arial" panose="020B0604020202020204" pitchFamily="34" charset="0"/>
              </a:rPr>
              <a:t>Aikuissosiaalityön palvelut kuormittuvat ja asiakkaiden tilanteiden selvittely pitkittyy, kun vastuu taloudellisten asioiden perusohjauksesta siirretään aikuissosiaalityölle. Pahimmassa tapauksessa asiakkaiden taloudellinen tilanne voi kriisiytyä, jos perheellä/asiakkaalla jo olevissa palveluissa ei oteta talousasioita puheeksi tai osata antaa perusohjausta etuus- ja raha-asioissa. </a:t>
            </a:r>
          </a:p>
          <a:p>
            <a:pPr marL="0" indent="0">
              <a:buNone/>
            </a:pPr>
            <a:endParaRPr lang="fi-FI" sz="1600" b="1" u="sng" dirty="0">
              <a:solidFill>
                <a:schemeClr val="tx2"/>
              </a:solidFill>
              <a:latin typeface="Trebuchet MS" panose="020B0703020202090204" pitchFamily="34" charset="0"/>
              <a:cs typeface="Arial" panose="020B0604020202020204" pitchFamily="34" charset="0"/>
            </a:endParaRPr>
          </a:p>
          <a:p>
            <a:pPr marL="0" indent="0">
              <a:buNone/>
            </a:pPr>
            <a:r>
              <a:rPr lang="fi-FI" sz="1600" b="1" u="sng" dirty="0">
                <a:solidFill>
                  <a:schemeClr val="tx2"/>
                </a:solidFill>
                <a:latin typeface="Trebuchet MS" panose="020B0703020202090204" pitchFamily="34" charset="0"/>
                <a:cs typeface="Arial" panose="020B0604020202020204" pitchFamily="34" charset="0"/>
              </a:rPr>
              <a:t>Kehittämistarve:</a:t>
            </a:r>
          </a:p>
          <a:p>
            <a:pPr marL="0" indent="0">
              <a:buNone/>
            </a:pPr>
            <a:r>
              <a:rPr lang="fi-FI" sz="1800" kern="1200" dirty="0">
                <a:solidFill>
                  <a:schemeClr val="tx2"/>
                </a:solidFill>
                <a:effectLst/>
                <a:latin typeface="Trebuchet MS" panose="020B0703020202090204" pitchFamily="34" charset="0"/>
                <a:cs typeface="Arial" panose="020B0604020202020204" pitchFamily="34" charset="0"/>
              </a:rPr>
              <a:t>Kaikille</a:t>
            </a:r>
            <a:r>
              <a:rPr lang="fi-FI" sz="1800" dirty="0">
                <a:solidFill>
                  <a:schemeClr val="tx2"/>
                </a:solidFill>
                <a:latin typeface="Trebuchet MS" panose="020B0703020202090204" pitchFamily="34" charset="0"/>
                <a:cs typeface="Arial" panose="020B0604020202020204" pitchFamily="34" charset="0"/>
              </a:rPr>
              <a:t> sosiaalialan ammattilaisille taloussosiaalityön koulutukset sekä osaamisen päivittäminen etuuksista. Lisäksi kaikissa palveluissa tulisi kiinnittää huomiota perheen/asiakkaan talousasioihin. </a:t>
            </a:r>
            <a:endParaRPr lang="fi-FI" sz="1800" dirty="0">
              <a:solidFill>
                <a:schemeClr val="tx2"/>
              </a:solidFill>
              <a:latin typeface="Trebuchet MS" panose="020B0703020202090204" pitchFamily="34" charset="0"/>
            </a:endParaRPr>
          </a:p>
        </p:txBody>
      </p:sp>
    </p:spTree>
    <p:extLst>
      <p:ext uri="{BB962C8B-B14F-4D97-AF65-F5344CB8AC3E}">
        <p14:creationId xmlns:p14="http://schemas.microsoft.com/office/powerpoint/2010/main" val="241339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50490A-8FCD-A646-8F31-BE15A474B784}"/>
              </a:ext>
            </a:extLst>
          </p:cNvPr>
          <p:cNvSpPr>
            <a:spLocks noGrp="1"/>
          </p:cNvSpPr>
          <p:nvPr>
            <p:ph type="title"/>
          </p:nvPr>
        </p:nvSpPr>
        <p:spPr>
          <a:xfrm>
            <a:off x="643876" y="577061"/>
            <a:ext cx="3141046" cy="5949469"/>
          </a:xfrm>
          <a:solidFill>
            <a:schemeClr val="accent6">
              <a:lumMod val="40000"/>
              <a:lumOff val="60000"/>
            </a:schemeClr>
          </a:solidFill>
        </p:spPr>
        <p:txBody>
          <a:bodyPr>
            <a:normAutofit/>
          </a:bodyPr>
          <a:lstStyle/>
          <a:p>
            <a:pPr algn="ctr">
              <a:spcBef>
                <a:spcPts val="0"/>
              </a:spcBef>
              <a:defRPr/>
            </a:pPr>
            <a:r>
              <a:rPr lang="fi-FI" sz="2800" b="1" dirty="0">
                <a:solidFill>
                  <a:schemeClr val="tx2"/>
                </a:solidFill>
                <a:latin typeface="+mn-lt"/>
                <a:cs typeface="Arial" panose="020B0604020202020204" pitchFamily="34" charset="0"/>
              </a:rPr>
              <a:t>Palvelujen järjestäminen ja saatavuus</a:t>
            </a:r>
            <a:br>
              <a:rPr lang="fi-FI" sz="2800" b="1" dirty="0">
                <a:solidFill>
                  <a:schemeClr val="tx2"/>
                </a:solidFill>
                <a:latin typeface="+mn-lt"/>
                <a:cs typeface="Arial" panose="020B0604020202020204" pitchFamily="34" charset="0"/>
              </a:rPr>
            </a:br>
            <a:br>
              <a:rPr lang="fi-FI" sz="2800" b="1" dirty="0">
                <a:solidFill>
                  <a:schemeClr val="tx2"/>
                </a:solidFill>
                <a:latin typeface="+mn-lt"/>
                <a:cs typeface="Arial" panose="020B0604020202020204" pitchFamily="34" charset="0"/>
              </a:rPr>
            </a:br>
            <a:br>
              <a:rPr lang="fi-FI" sz="2800" b="0" u="none" kern="1200" dirty="0">
                <a:solidFill>
                  <a:schemeClr val="tx2"/>
                </a:solidFill>
                <a:effectLst/>
                <a:latin typeface="+mn-lt"/>
                <a:cs typeface="Arial" panose="020B0604020202020204" pitchFamily="34" charset="0"/>
              </a:rPr>
            </a:br>
            <a:r>
              <a:rPr lang="fi-FI" sz="2000" u="none" kern="1200" dirty="0">
                <a:solidFill>
                  <a:schemeClr val="tx2"/>
                </a:solidFill>
                <a:effectLst/>
                <a:latin typeface="+mn-lt"/>
                <a:cs typeface="Arial" panose="020B0604020202020204" pitchFamily="34" charset="0"/>
              </a:rPr>
              <a:t>Raportointi Ekhva:lta</a:t>
            </a:r>
            <a:br>
              <a:rPr lang="fi-FI" sz="2000" u="none" kern="1200" dirty="0">
                <a:solidFill>
                  <a:schemeClr val="tx2"/>
                </a:solidFill>
                <a:effectLst/>
                <a:latin typeface="+mn-lt"/>
                <a:cs typeface="Arial" panose="020B0604020202020204" pitchFamily="34" charset="0"/>
              </a:rPr>
            </a:br>
            <a:br>
              <a:rPr lang="fi-FI" sz="2800" b="0" u="none" kern="1200" dirty="0">
                <a:solidFill>
                  <a:schemeClr val="tx2"/>
                </a:solidFill>
                <a:effectLst/>
                <a:latin typeface="+mn-lt"/>
                <a:cs typeface="Arial" panose="020B0604020202020204" pitchFamily="34" charset="0"/>
              </a:rPr>
            </a:br>
            <a:r>
              <a:rPr lang="fi-FI" sz="2000" b="0" u="none" kern="1200" dirty="0">
                <a:solidFill>
                  <a:schemeClr val="tx2"/>
                </a:solidFill>
                <a:effectLst/>
                <a:latin typeface="+mn-lt"/>
                <a:cs typeface="Arial" panose="020B0604020202020204" pitchFamily="34" charset="0"/>
              </a:rPr>
              <a:t>Terveydenhuollon maksusitoumukset</a:t>
            </a:r>
            <a:br>
              <a:rPr lang="fi-FI" sz="2000" b="1" u="none" kern="1200" dirty="0">
                <a:solidFill>
                  <a:schemeClr val="tx2"/>
                </a:solidFill>
                <a:effectLst/>
                <a:latin typeface="+mn-lt"/>
                <a:cs typeface="Arial" panose="020B0604020202020204" pitchFamily="34" charset="0"/>
              </a:rPr>
            </a:br>
            <a:endParaRPr lang="fi-FI" sz="2000" dirty="0">
              <a:solidFill>
                <a:schemeClr val="tx2"/>
              </a:solidFill>
            </a:endParaRPr>
          </a:p>
        </p:txBody>
      </p:sp>
      <p:sp>
        <p:nvSpPr>
          <p:cNvPr id="3" name="Sisällön paikkamerkki 2">
            <a:extLst>
              <a:ext uri="{FF2B5EF4-FFF2-40B4-BE49-F238E27FC236}">
                <a16:creationId xmlns:a16="http://schemas.microsoft.com/office/drawing/2014/main" id="{32E8B78F-A503-B047-832C-131C257080B9}"/>
              </a:ext>
            </a:extLst>
          </p:cNvPr>
          <p:cNvSpPr>
            <a:spLocks noGrp="1"/>
          </p:cNvSpPr>
          <p:nvPr>
            <p:ph idx="1"/>
          </p:nvPr>
        </p:nvSpPr>
        <p:spPr>
          <a:xfrm>
            <a:off x="4838218" y="577061"/>
            <a:ext cx="6957542" cy="5949469"/>
          </a:xfrm>
        </p:spPr>
        <p:txBody>
          <a:bodyPr anchor="ctr">
            <a:normAutofit/>
          </a:bodyPr>
          <a:lstStyle/>
          <a:p>
            <a:pPr marL="0" indent="0">
              <a:buNone/>
            </a:pPr>
            <a:r>
              <a:rPr lang="fi-FI" sz="1600" b="1" u="sng" dirty="0">
                <a:solidFill>
                  <a:schemeClr val="tx2"/>
                </a:solidFill>
                <a:latin typeface="Trebuchet MS" panose="020B0703020202090204" pitchFamily="34" charset="0"/>
              </a:rPr>
              <a:t>Ilmiö:</a:t>
            </a:r>
          </a:p>
          <a:p>
            <a:pPr marL="0" indent="0">
              <a:buNone/>
            </a:pPr>
            <a:r>
              <a:rPr lang="fi-FI" sz="1800" dirty="0">
                <a:solidFill>
                  <a:schemeClr val="tx2"/>
                </a:solidFill>
                <a:effectLst/>
                <a:latin typeface="Trebuchet MS" panose="020B0703020202090204" pitchFamily="34" charset="0"/>
              </a:rPr>
              <a:t>Terveydenhuollon maksusitoumuskäytännöt eivät ole ajan tasalla kustannusten osalta, liittyen esimerkiksi peruukkihankintoihin. Terveydenhuollon maksusitoumukset eivät kata välttämättä tarvittavan apuvälineen kustannuksia ja tällöin jää myös epäselväksi kenen vastuulla on kustantaa jäljelle jäävä osuus palvelusta/tuotteesta. </a:t>
            </a:r>
          </a:p>
          <a:p>
            <a:pPr marL="0" indent="0">
              <a:buNone/>
            </a:pPr>
            <a:endParaRPr lang="fi-FI" sz="1600" b="1" u="sng" dirty="0">
              <a:solidFill>
                <a:schemeClr val="tx2"/>
              </a:solidFill>
              <a:latin typeface="Trebuchet MS" panose="020B0703020202090204" pitchFamily="34" charset="0"/>
              <a:cs typeface="Arial" panose="020B0604020202020204" pitchFamily="34" charset="0"/>
            </a:endParaRPr>
          </a:p>
          <a:p>
            <a:pPr marL="0" indent="0">
              <a:buNone/>
            </a:pPr>
            <a:r>
              <a:rPr lang="fi-FI" sz="1600" b="1" u="sng" dirty="0">
                <a:solidFill>
                  <a:schemeClr val="tx2"/>
                </a:solidFill>
                <a:latin typeface="Trebuchet MS" panose="020B0703020202090204" pitchFamily="34" charset="0"/>
                <a:cs typeface="Arial" panose="020B0604020202020204" pitchFamily="34" charset="0"/>
              </a:rPr>
              <a:t>Kehittämistarve:</a:t>
            </a:r>
          </a:p>
          <a:p>
            <a:pPr marL="0" indent="0">
              <a:buNone/>
            </a:pPr>
            <a:r>
              <a:rPr lang="fi-FI" sz="1800" dirty="0">
                <a:solidFill>
                  <a:schemeClr val="tx2"/>
                </a:solidFill>
                <a:effectLst/>
                <a:latin typeface="Trebuchet MS" panose="020B0703020202090204" pitchFamily="34" charset="0"/>
              </a:rPr>
              <a:t>Maksusitoumusrajat tulee nostaa sellaiselle tasolle, että maksusitoumuksilla pystyy saamaan tarvittavan apuvälineen. </a:t>
            </a:r>
          </a:p>
          <a:p>
            <a:pPr marL="0" indent="0">
              <a:buNone/>
            </a:pPr>
            <a:endParaRPr lang="fi-FI" sz="1800" i="1" dirty="0">
              <a:latin typeface="Trebuchet MS" panose="020B0703020202090204" pitchFamily="34" charset="0"/>
            </a:endParaRPr>
          </a:p>
          <a:p>
            <a:pPr marL="0" indent="0">
              <a:buNone/>
            </a:pPr>
            <a:endParaRPr lang="fi-FI" sz="1600" b="1" u="sng" dirty="0">
              <a:solidFill>
                <a:schemeClr val="tx2"/>
              </a:solidFill>
              <a:latin typeface="Trebuchet MS" panose="020B0703020202090204" pitchFamily="34" charset="0"/>
              <a:cs typeface="Arial" panose="020B0604020202020204" pitchFamily="34" charset="0"/>
            </a:endParaRPr>
          </a:p>
        </p:txBody>
      </p:sp>
    </p:spTree>
    <p:extLst>
      <p:ext uri="{BB962C8B-B14F-4D97-AF65-F5344CB8AC3E}">
        <p14:creationId xmlns:p14="http://schemas.microsoft.com/office/powerpoint/2010/main" val="2146546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50490A-8FCD-A646-8F31-BE15A474B784}"/>
              </a:ext>
            </a:extLst>
          </p:cNvPr>
          <p:cNvSpPr>
            <a:spLocks noGrp="1"/>
          </p:cNvSpPr>
          <p:nvPr>
            <p:ph type="title"/>
          </p:nvPr>
        </p:nvSpPr>
        <p:spPr>
          <a:xfrm>
            <a:off x="643877" y="577061"/>
            <a:ext cx="2851678" cy="5949469"/>
          </a:xfrm>
          <a:solidFill>
            <a:schemeClr val="accent6">
              <a:lumMod val="40000"/>
              <a:lumOff val="60000"/>
            </a:schemeClr>
          </a:solidFill>
        </p:spPr>
        <p:txBody>
          <a:bodyPr>
            <a:normAutofit/>
          </a:bodyPr>
          <a:lstStyle/>
          <a:p>
            <a:pPr algn="ctr">
              <a:spcBef>
                <a:spcPts val="0"/>
              </a:spcBef>
              <a:defRPr/>
            </a:pPr>
            <a:r>
              <a:rPr lang="fi-FI" sz="2800" b="1" u="none" kern="1200" dirty="0">
                <a:solidFill>
                  <a:schemeClr val="tx2"/>
                </a:solidFill>
                <a:effectLst/>
                <a:latin typeface="+mn-lt"/>
                <a:cs typeface="Arial" panose="020B0604020202020204" pitchFamily="34" charset="0"/>
              </a:rPr>
              <a:t>Palvelujen järjestäminen ja saatavuus</a:t>
            </a:r>
            <a:br>
              <a:rPr lang="fi-FI" sz="2800" b="1" u="none" kern="1200" dirty="0">
                <a:solidFill>
                  <a:schemeClr val="tx2"/>
                </a:solidFill>
                <a:effectLst/>
                <a:latin typeface="+mn-lt"/>
                <a:cs typeface="Arial" panose="020B0604020202020204" pitchFamily="34" charset="0"/>
              </a:rPr>
            </a:br>
            <a:br>
              <a:rPr lang="fi-FI" sz="2800" b="1" u="none" kern="1200" dirty="0">
                <a:solidFill>
                  <a:schemeClr val="tx2"/>
                </a:solidFill>
                <a:effectLst/>
                <a:latin typeface="+mn-lt"/>
                <a:cs typeface="Arial" panose="020B0604020202020204" pitchFamily="34" charset="0"/>
              </a:rPr>
            </a:br>
            <a:br>
              <a:rPr lang="fi-FI" sz="2800" b="1" u="none" kern="1200" dirty="0">
                <a:solidFill>
                  <a:schemeClr val="tx2"/>
                </a:solidFill>
                <a:effectLst/>
                <a:latin typeface="+mn-lt"/>
                <a:cs typeface="Arial" panose="020B0604020202020204" pitchFamily="34" charset="0"/>
              </a:rPr>
            </a:br>
            <a:r>
              <a:rPr lang="fi-FI" sz="2000" u="none" kern="1200" dirty="0">
                <a:solidFill>
                  <a:schemeClr val="tx2"/>
                </a:solidFill>
                <a:effectLst/>
                <a:latin typeface="+mn-lt"/>
                <a:cs typeface="Arial" panose="020B0604020202020204" pitchFamily="34" charset="0"/>
              </a:rPr>
              <a:t>Raportointi Ekhva:lta</a:t>
            </a:r>
            <a:br>
              <a:rPr lang="fi-FI" sz="2800" b="0" u="none" kern="1200" dirty="0">
                <a:solidFill>
                  <a:schemeClr val="tx2"/>
                </a:solidFill>
                <a:effectLst/>
                <a:latin typeface="+mn-lt"/>
                <a:cs typeface="Arial" panose="020B0604020202020204" pitchFamily="34" charset="0"/>
              </a:rPr>
            </a:br>
            <a:br>
              <a:rPr lang="fi-FI" sz="2800" b="0" u="none" kern="1200" dirty="0">
                <a:solidFill>
                  <a:schemeClr val="tx2"/>
                </a:solidFill>
                <a:effectLst/>
                <a:latin typeface="+mn-lt"/>
                <a:cs typeface="Arial" panose="020B0604020202020204" pitchFamily="34" charset="0"/>
              </a:rPr>
            </a:br>
            <a:r>
              <a:rPr lang="fi-FI" sz="2000" b="0" u="none" kern="1200" dirty="0">
                <a:solidFill>
                  <a:schemeClr val="tx2"/>
                </a:solidFill>
                <a:effectLst/>
                <a:latin typeface="+mn-lt"/>
                <a:cs typeface="Arial" panose="020B0604020202020204" pitchFamily="34" charset="0"/>
              </a:rPr>
              <a:t>L</a:t>
            </a:r>
            <a:r>
              <a:rPr lang="fi-FI" sz="2000" dirty="0">
                <a:solidFill>
                  <a:schemeClr val="tx2"/>
                </a:solidFill>
                <a:effectLst/>
                <a:latin typeface="+mn-lt"/>
              </a:rPr>
              <a:t>apsiperheiden palvelut &amp; vammaispalvelut</a:t>
            </a:r>
            <a:br>
              <a:rPr lang="fi-FI" sz="2800" b="0" u="none" kern="1200" dirty="0">
                <a:solidFill>
                  <a:schemeClr val="tx2"/>
                </a:solidFill>
                <a:effectLst/>
                <a:latin typeface="+mn-lt"/>
                <a:cs typeface="Arial" panose="020B0604020202020204" pitchFamily="34" charset="0"/>
              </a:rPr>
            </a:br>
            <a:endParaRPr lang="fi-FI" sz="3600" dirty="0">
              <a:solidFill>
                <a:schemeClr val="tx2"/>
              </a:solidFill>
            </a:endParaRPr>
          </a:p>
        </p:txBody>
      </p:sp>
      <p:sp>
        <p:nvSpPr>
          <p:cNvPr id="3" name="Sisällön paikkamerkki 2">
            <a:extLst>
              <a:ext uri="{FF2B5EF4-FFF2-40B4-BE49-F238E27FC236}">
                <a16:creationId xmlns:a16="http://schemas.microsoft.com/office/drawing/2014/main" id="{32E8B78F-A503-B047-832C-131C257080B9}"/>
              </a:ext>
            </a:extLst>
          </p:cNvPr>
          <p:cNvSpPr>
            <a:spLocks noGrp="1"/>
          </p:cNvSpPr>
          <p:nvPr>
            <p:ph idx="1"/>
          </p:nvPr>
        </p:nvSpPr>
        <p:spPr>
          <a:xfrm>
            <a:off x="4687747" y="577061"/>
            <a:ext cx="7108013" cy="5949469"/>
          </a:xfrm>
        </p:spPr>
        <p:txBody>
          <a:bodyPr anchor="ctr">
            <a:normAutofit/>
          </a:bodyPr>
          <a:lstStyle/>
          <a:p>
            <a:pPr marL="0" indent="0">
              <a:buNone/>
            </a:pPr>
            <a:r>
              <a:rPr lang="fi-FI" sz="1600" b="1" u="sng" dirty="0">
                <a:solidFill>
                  <a:schemeClr val="tx2"/>
                </a:solidFill>
                <a:latin typeface="Trebuchet MS" panose="020B0703020202090204" pitchFamily="34" charset="0"/>
              </a:rPr>
              <a:t>Ilmiö:</a:t>
            </a:r>
          </a:p>
          <a:p>
            <a:pPr marL="0" indent="0">
              <a:buNone/>
            </a:pPr>
            <a:r>
              <a:rPr lang="fi-FI" sz="1800" dirty="0">
                <a:solidFill>
                  <a:schemeClr val="tx2"/>
                </a:solidFill>
                <a:latin typeface="Trebuchet MS" panose="020B0703020202090204" pitchFamily="34" charset="0"/>
              </a:rPr>
              <a:t>Pitkäaikaissairaat vanhemmat, esimerkiksi syöpää sairastavat, eivät lähtökohtaisesti saa henkilökohtaista apua, vaikka tilanne voi pitkän päälle olla vanhemmalle invalidisoiva. Toimijuuden säilyttäminen on vanhemmalle tärkeää myös sairastaessa, ja etenkin yksinhuoltajille arjen toimintojen järjestäminen ja ylläpitäminen sairastaessa on haastavaa ilman apua. </a:t>
            </a:r>
          </a:p>
          <a:p>
            <a:pPr marL="0" indent="0">
              <a:buNone/>
            </a:pPr>
            <a:endParaRPr lang="fi-FI" sz="1600" b="1" u="sng" dirty="0">
              <a:solidFill>
                <a:schemeClr val="tx2"/>
              </a:solidFill>
              <a:latin typeface="Trebuchet MS" panose="020B0703020202090204" pitchFamily="34" charset="0"/>
            </a:endParaRPr>
          </a:p>
          <a:p>
            <a:pPr marL="0" indent="0">
              <a:buNone/>
            </a:pPr>
            <a:endParaRPr lang="fi-FI" sz="1600" b="1" u="sng" dirty="0">
              <a:solidFill>
                <a:schemeClr val="tx2"/>
              </a:solidFill>
              <a:latin typeface="Trebuchet MS" panose="020B0703020202090204" pitchFamily="34" charset="0"/>
            </a:endParaRPr>
          </a:p>
          <a:p>
            <a:pPr marL="0" indent="0">
              <a:buNone/>
            </a:pPr>
            <a:r>
              <a:rPr lang="fi-FI" sz="1600" b="1" u="sng" dirty="0">
                <a:solidFill>
                  <a:schemeClr val="tx2"/>
                </a:solidFill>
                <a:latin typeface="Trebuchet MS" panose="020B0703020202090204" pitchFamily="34" charset="0"/>
                <a:cs typeface="Arial" panose="020B0604020202020204" pitchFamily="34" charset="0"/>
              </a:rPr>
              <a:t>Kehittämistarve:</a:t>
            </a:r>
          </a:p>
          <a:p>
            <a:pPr marL="0" indent="0">
              <a:buNone/>
            </a:pPr>
            <a:r>
              <a:rPr lang="fi-FI" sz="1800" dirty="0">
                <a:solidFill>
                  <a:schemeClr val="tx2"/>
                </a:solidFill>
                <a:latin typeface="Trebuchet MS" panose="020B0703020202090204" pitchFamily="34" charset="0"/>
              </a:rPr>
              <a:t>Henkilökohtaista apua tulisi olla saatavilla yksilökohtaisen palvelutarpeen ja tilanteen mukaan ja pitkäaikaissairaiden vanhempien tuen tarpeet tulisi kartoittaa yhteistyössä eri palvelujen kanssa. Toimivat palvelut vähentävät huolta mitä sairastaminen kokonaisuudessaan tuo tullessaan. </a:t>
            </a:r>
            <a:endParaRPr lang="fi-FI" sz="1600" b="1" u="sng" dirty="0">
              <a:solidFill>
                <a:schemeClr val="tx2"/>
              </a:solidFill>
              <a:latin typeface="Trebuchet MS" panose="020B0703020202090204" pitchFamily="34" charset="0"/>
              <a:cs typeface="Arial" panose="020B0604020202020204" pitchFamily="34" charset="0"/>
            </a:endParaRPr>
          </a:p>
        </p:txBody>
      </p:sp>
    </p:spTree>
    <p:extLst>
      <p:ext uri="{BB962C8B-B14F-4D97-AF65-F5344CB8AC3E}">
        <p14:creationId xmlns:p14="http://schemas.microsoft.com/office/powerpoint/2010/main" val="1662592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50490A-8FCD-A646-8F31-BE15A474B784}"/>
              </a:ext>
            </a:extLst>
          </p:cNvPr>
          <p:cNvSpPr>
            <a:spLocks noGrp="1"/>
          </p:cNvSpPr>
          <p:nvPr>
            <p:ph type="title"/>
          </p:nvPr>
        </p:nvSpPr>
        <p:spPr>
          <a:xfrm>
            <a:off x="643876" y="577062"/>
            <a:ext cx="2805379" cy="5949468"/>
          </a:xfrm>
          <a:solidFill>
            <a:schemeClr val="accent4">
              <a:lumMod val="40000"/>
              <a:lumOff val="60000"/>
            </a:schemeClr>
          </a:solidFill>
        </p:spPr>
        <p:txBody>
          <a:bodyPr>
            <a:normAutofit/>
          </a:bodyPr>
          <a:lstStyle/>
          <a:p>
            <a:pPr algn="ctr">
              <a:spcBef>
                <a:spcPts val="0"/>
              </a:spcBef>
              <a:defRPr/>
            </a:pPr>
            <a:r>
              <a:rPr lang="fi-FI" sz="2800" b="1" u="none" kern="1200" dirty="0">
                <a:solidFill>
                  <a:schemeClr val="tx2"/>
                </a:solidFill>
                <a:effectLst/>
                <a:latin typeface="+mn-lt"/>
                <a:cs typeface="Arial" panose="020B0604020202020204" pitchFamily="34" charset="0"/>
              </a:rPr>
              <a:t>Palvelujen järjestäminen ja saatavuus</a:t>
            </a:r>
            <a:br>
              <a:rPr lang="fi-FI" sz="2800" b="1" u="none" kern="1200" dirty="0">
                <a:solidFill>
                  <a:schemeClr val="tx2"/>
                </a:solidFill>
                <a:effectLst/>
                <a:latin typeface="+mn-lt"/>
                <a:cs typeface="Arial" panose="020B0604020202020204" pitchFamily="34" charset="0"/>
              </a:rPr>
            </a:br>
            <a:br>
              <a:rPr lang="fi-FI" sz="2800" b="1" u="none" kern="1200" dirty="0">
                <a:solidFill>
                  <a:schemeClr val="tx2"/>
                </a:solidFill>
                <a:effectLst/>
                <a:latin typeface="+mn-lt"/>
                <a:cs typeface="Arial" panose="020B0604020202020204" pitchFamily="34" charset="0"/>
              </a:rPr>
            </a:br>
            <a:br>
              <a:rPr lang="fi-FI" sz="2800" b="0" u="none" kern="1200" dirty="0">
                <a:solidFill>
                  <a:schemeClr val="tx2"/>
                </a:solidFill>
                <a:effectLst/>
                <a:latin typeface="+mn-lt"/>
                <a:cs typeface="Arial" panose="020B0604020202020204" pitchFamily="34" charset="0"/>
              </a:rPr>
            </a:br>
            <a:r>
              <a:rPr lang="fi-FI" sz="2000" u="none" kern="1200" dirty="0">
                <a:solidFill>
                  <a:schemeClr val="tx2"/>
                </a:solidFill>
                <a:effectLst/>
                <a:latin typeface="+mn-lt"/>
                <a:cs typeface="Arial" panose="020B0604020202020204" pitchFamily="34" charset="0"/>
              </a:rPr>
              <a:t>Raportointi </a:t>
            </a:r>
            <a:br>
              <a:rPr lang="fi-FI" sz="2000" u="none" kern="1200" dirty="0">
                <a:solidFill>
                  <a:schemeClr val="tx2"/>
                </a:solidFill>
                <a:effectLst/>
                <a:latin typeface="+mn-lt"/>
                <a:cs typeface="Arial" panose="020B0604020202020204" pitchFamily="34" charset="0"/>
              </a:rPr>
            </a:br>
            <a:r>
              <a:rPr lang="fi-FI" sz="2000" u="none" kern="1200" dirty="0">
                <a:solidFill>
                  <a:schemeClr val="tx2"/>
                </a:solidFill>
                <a:effectLst/>
                <a:latin typeface="+mn-lt"/>
                <a:cs typeface="Arial" panose="020B0604020202020204" pitchFamily="34" charset="0"/>
              </a:rPr>
              <a:t>Kymen HVA:lta</a:t>
            </a:r>
            <a:br>
              <a:rPr lang="fi-FI" sz="2000" u="none" kern="1200" dirty="0">
                <a:solidFill>
                  <a:schemeClr val="tx2"/>
                </a:solidFill>
                <a:effectLst/>
                <a:latin typeface="+mn-lt"/>
                <a:cs typeface="Arial" panose="020B0604020202020204" pitchFamily="34" charset="0"/>
              </a:rPr>
            </a:br>
            <a:br>
              <a:rPr lang="fi-FI" sz="2800" b="0" u="none" kern="1200" dirty="0">
                <a:solidFill>
                  <a:schemeClr val="tx2"/>
                </a:solidFill>
                <a:effectLst/>
                <a:latin typeface="+mn-lt"/>
                <a:cs typeface="Arial" panose="020B0604020202020204" pitchFamily="34" charset="0"/>
              </a:rPr>
            </a:br>
            <a:r>
              <a:rPr lang="fi-FI" sz="2000" b="0" u="none" kern="1200" dirty="0">
                <a:solidFill>
                  <a:schemeClr val="tx2"/>
                </a:solidFill>
                <a:effectLst/>
                <a:latin typeface="+mn-lt"/>
                <a:cs typeface="Arial" panose="020B0604020202020204" pitchFamily="34" charset="0"/>
              </a:rPr>
              <a:t>Lastensuojelu ja taloudellinen tuki</a:t>
            </a:r>
            <a:br>
              <a:rPr lang="fi-FI" sz="2800" b="1" u="none" kern="1200" dirty="0">
                <a:solidFill>
                  <a:schemeClr val="tx2"/>
                </a:solidFill>
                <a:effectLst/>
                <a:latin typeface="+mn-lt"/>
                <a:cs typeface="Arial" panose="020B0604020202020204" pitchFamily="34" charset="0"/>
              </a:rPr>
            </a:br>
            <a:endParaRPr lang="fi-FI" sz="2800" dirty="0">
              <a:solidFill>
                <a:schemeClr val="tx2"/>
              </a:solidFill>
            </a:endParaRPr>
          </a:p>
        </p:txBody>
      </p:sp>
      <p:sp>
        <p:nvSpPr>
          <p:cNvPr id="3" name="Sisällön paikkamerkki 2">
            <a:extLst>
              <a:ext uri="{FF2B5EF4-FFF2-40B4-BE49-F238E27FC236}">
                <a16:creationId xmlns:a16="http://schemas.microsoft.com/office/drawing/2014/main" id="{32E8B78F-A503-B047-832C-131C257080B9}"/>
              </a:ext>
            </a:extLst>
          </p:cNvPr>
          <p:cNvSpPr>
            <a:spLocks noGrp="1"/>
          </p:cNvSpPr>
          <p:nvPr>
            <p:ph idx="1"/>
          </p:nvPr>
        </p:nvSpPr>
        <p:spPr>
          <a:xfrm>
            <a:off x="4502552" y="577061"/>
            <a:ext cx="7293208" cy="5949469"/>
          </a:xfrm>
        </p:spPr>
        <p:txBody>
          <a:bodyPr anchor="ctr">
            <a:normAutofit/>
          </a:bodyPr>
          <a:lstStyle/>
          <a:p>
            <a:pPr marL="0" indent="0">
              <a:buNone/>
            </a:pPr>
            <a:r>
              <a:rPr lang="fi-FI" sz="1600" b="1" u="sng" dirty="0">
                <a:solidFill>
                  <a:schemeClr val="tx2"/>
                </a:solidFill>
                <a:latin typeface="Trebuchet MS" panose="020B0703020202090204" pitchFamily="34" charset="0"/>
              </a:rPr>
              <a:t>Ilmiö:</a:t>
            </a:r>
          </a:p>
          <a:p>
            <a:pPr marL="0" indent="0">
              <a:buNone/>
            </a:pPr>
            <a:r>
              <a:rPr lang="fi-FI" sz="1600" dirty="0">
                <a:solidFill>
                  <a:schemeClr val="tx2"/>
                </a:solidFill>
                <a:effectLst/>
                <a:latin typeface="Trebuchet MS" panose="020B0703020202090204" pitchFamily="34" charset="0"/>
              </a:rPr>
              <a:t>Lastensuojelun avohuollon tukitoimena myönnettävään taloudelliseen tukeen tulee nykyisen hyvinvointialueen ohjeistuksen mukaan pyytää lupa johtavalta sosiaalityöntekijältä. Lisäksi perheiltä edellytetään, että he ovat ensisijaisesti hakeneet tukea esimerkiksi toimeentulotukena aikuissosiaalityöstä tai diakoniasta. </a:t>
            </a:r>
            <a:r>
              <a:rPr lang="fi-FI" sz="1600" dirty="0">
                <a:solidFill>
                  <a:schemeClr val="tx2"/>
                </a:solidFill>
                <a:latin typeface="Trebuchet MS" panose="020B0703020202090204" pitchFamily="34" charset="0"/>
              </a:rPr>
              <a:t>Tämän myötä lastensuojelun taloudellisesta tuesta on muodostunut viimesijainen tukitoimi, mikä ei ole lastensuojelulain mukaista.</a:t>
            </a:r>
          </a:p>
          <a:p>
            <a:r>
              <a:rPr lang="fi-FI" sz="1600" dirty="0">
                <a:solidFill>
                  <a:schemeClr val="tx2"/>
                </a:solidFill>
                <a:latin typeface="Trebuchet MS" panose="020B0703020202090204" pitchFamily="34" charset="0"/>
              </a:rPr>
              <a:t>Raportissa tuotiin lisäksi esille THL:n kehittämispäällikkö Laura Ylirukan vastaus hyvinvointialueen menettelyyn. Ylirukan mukaan hyvinvointialue ei ole sidottu esimerkiksi toimeentulotukea tai asumistukea koskeviin säännöksiin, vaan lastensuojelulain nojalla on sitova velvoite täytettävä viivytyksettä ja tuen on oltava riittävä puutteen poistamiseksi. Ylirukan mukaan lastensuojelun työntekijälle tulisi olla lastensuojelulain nojalla mahdollisuus harkita tilanne asiakasperheen kohdalla. </a:t>
            </a:r>
            <a:endParaRPr lang="fi-FI" sz="1600" dirty="0">
              <a:solidFill>
                <a:schemeClr val="tx2"/>
              </a:solidFill>
              <a:effectLst/>
              <a:latin typeface="Trebuchet MS" panose="020B0703020202090204" pitchFamily="34" charset="0"/>
            </a:endParaRPr>
          </a:p>
          <a:p>
            <a:pPr marL="0" indent="0">
              <a:buNone/>
            </a:pPr>
            <a:endParaRPr lang="fi-FI" sz="1600" b="1" u="sng" dirty="0">
              <a:solidFill>
                <a:schemeClr val="tx2"/>
              </a:solidFill>
              <a:latin typeface="Trebuchet MS" panose="020B0703020202090204" pitchFamily="34" charset="0"/>
            </a:endParaRPr>
          </a:p>
          <a:p>
            <a:pPr marL="0" indent="0">
              <a:buNone/>
            </a:pPr>
            <a:r>
              <a:rPr lang="fi-FI" sz="1600" b="1" u="sng" dirty="0">
                <a:solidFill>
                  <a:schemeClr val="tx2"/>
                </a:solidFill>
                <a:latin typeface="Trebuchet MS" panose="020B0703020202090204" pitchFamily="34" charset="0"/>
                <a:cs typeface="Arial" panose="020B0604020202020204" pitchFamily="34" charset="0"/>
              </a:rPr>
              <a:t>Kehittämistarve:</a:t>
            </a:r>
          </a:p>
          <a:p>
            <a:pPr marL="0" indent="0">
              <a:buNone/>
            </a:pPr>
            <a:r>
              <a:rPr lang="fi-FI" sz="1600" dirty="0">
                <a:solidFill>
                  <a:schemeClr val="tx2"/>
                </a:solidFill>
                <a:latin typeface="Trebuchet MS" panose="020B0703020202090204" pitchFamily="34" charset="0"/>
                <a:cs typeface="Arial" panose="020B0604020202020204" pitchFamily="34" charset="0"/>
              </a:rPr>
              <a:t>Lastensuojelun työntekijöille tulee palauttaa taloudellinen tuki työvälineeksi sekä mahdollisuus arvioida asiakasperheen tilanne siten kun lastensuojelulaissa on tarkoitettu.  </a:t>
            </a:r>
          </a:p>
        </p:txBody>
      </p:sp>
    </p:spTree>
    <p:extLst>
      <p:ext uri="{BB962C8B-B14F-4D97-AF65-F5344CB8AC3E}">
        <p14:creationId xmlns:p14="http://schemas.microsoft.com/office/powerpoint/2010/main" val="74604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50490A-8FCD-A646-8F31-BE15A474B784}"/>
              </a:ext>
            </a:extLst>
          </p:cNvPr>
          <p:cNvSpPr>
            <a:spLocks noGrp="1"/>
          </p:cNvSpPr>
          <p:nvPr>
            <p:ph type="title"/>
          </p:nvPr>
        </p:nvSpPr>
        <p:spPr>
          <a:xfrm>
            <a:off x="643877" y="577061"/>
            <a:ext cx="2886401" cy="5949468"/>
          </a:xfrm>
          <a:solidFill>
            <a:schemeClr val="accent4">
              <a:lumMod val="40000"/>
              <a:lumOff val="60000"/>
            </a:schemeClr>
          </a:solidFill>
        </p:spPr>
        <p:txBody>
          <a:bodyPr>
            <a:normAutofit/>
          </a:bodyPr>
          <a:lstStyle/>
          <a:p>
            <a:pPr algn="ctr">
              <a:spcBef>
                <a:spcPts val="0"/>
              </a:spcBef>
              <a:defRPr/>
            </a:pPr>
            <a:r>
              <a:rPr lang="fi-FI" sz="2800" b="1" u="none" kern="1200" dirty="0">
                <a:solidFill>
                  <a:schemeClr val="tx2"/>
                </a:solidFill>
                <a:effectLst/>
                <a:latin typeface="+mn-lt"/>
                <a:cs typeface="Arial" panose="020B0604020202020204" pitchFamily="34" charset="0"/>
              </a:rPr>
              <a:t>Palvelujen järjestäminen ja saatavuus</a:t>
            </a:r>
            <a:br>
              <a:rPr lang="fi-FI" sz="2800" b="1" u="none" kern="1200" dirty="0">
                <a:solidFill>
                  <a:schemeClr val="tx2"/>
                </a:solidFill>
                <a:effectLst/>
                <a:latin typeface="+mn-lt"/>
                <a:cs typeface="Arial" panose="020B0604020202020204" pitchFamily="34" charset="0"/>
              </a:rPr>
            </a:br>
            <a:br>
              <a:rPr lang="fi-FI" sz="2800" b="1" u="none" kern="1200" dirty="0">
                <a:solidFill>
                  <a:schemeClr val="tx2"/>
                </a:solidFill>
                <a:effectLst/>
                <a:latin typeface="+mn-lt"/>
                <a:cs typeface="Arial" panose="020B0604020202020204" pitchFamily="34" charset="0"/>
              </a:rPr>
            </a:br>
            <a:br>
              <a:rPr lang="fi-FI" sz="3100" b="0" u="none" kern="1200" dirty="0">
                <a:solidFill>
                  <a:schemeClr val="tx2"/>
                </a:solidFill>
                <a:effectLst/>
                <a:latin typeface="+mn-lt"/>
                <a:cs typeface="Arial" panose="020B0604020202020204" pitchFamily="34" charset="0"/>
              </a:rPr>
            </a:br>
            <a:r>
              <a:rPr lang="fi-FI" sz="2000" u="none" kern="1200" dirty="0">
                <a:solidFill>
                  <a:schemeClr val="tx2"/>
                </a:solidFill>
                <a:effectLst/>
                <a:latin typeface="+mn-lt"/>
                <a:cs typeface="Arial" panose="020B0604020202020204" pitchFamily="34" charset="0"/>
              </a:rPr>
              <a:t>Raportointi </a:t>
            </a:r>
            <a:br>
              <a:rPr lang="fi-FI" sz="2000" u="none" kern="1200" dirty="0">
                <a:solidFill>
                  <a:schemeClr val="tx2"/>
                </a:solidFill>
                <a:effectLst/>
                <a:latin typeface="+mn-lt"/>
                <a:cs typeface="Arial" panose="020B0604020202020204" pitchFamily="34" charset="0"/>
              </a:rPr>
            </a:br>
            <a:r>
              <a:rPr lang="fi-FI" sz="2000" u="none" kern="1200" dirty="0">
                <a:solidFill>
                  <a:schemeClr val="tx2"/>
                </a:solidFill>
                <a:effectLst/>
                <a:latin typeface="+mn-lt"/>
                <a:cs typeface="Arial" panose="020B0604020202020204" pitchFamily="34" charset="0"/>
              </a:rPr>
              <a:t>Kymen HVA:lta</a:t>
            </a:r>
            <a:br>
              <a:rPr lang="fi-FI" sz="3100" b="0" u="none" kern="1200" dirty="0">
                <a:solidFill>
                  <a:schemeClr val="tx2"/>
                </a:solidFill>
                <a:effectLst/>
                <a:latin typeface="+mn-lt"/>
                <a:cs typeface="Arial" panose="020B0604020202020204" pitchFamily="34" charset="0"/>
              </a:rPr>
            </a:br>
            <a:br>
              <a:rPr lang="fi-FI" sz="2800" b="0" u="none" kern="1200" dirty="0">
                <a:solidFill>
                  <a:schemeClr val="tx2"/>
                </a:solidFill>
                <a:effectLst/>
                <a:latin typeface="+mn-lt"/>
                <a:cs typeface="Arial" panose="020B0604020202020204" pitchFamily="34" charset="0"/>
              </a:rPr>
            </a:br>
            <a:r>
              <a:rPr lang="fi-FI" sz="2000" b="0" u="none" kern="1200" dirty="0">
                <a:solidFill>
                  <a:schemeClr val="tx2"/>
                </a:solidFill>
                <a:effectLst/>
                <a:latin typeface="+mn-lt"/>
                <a:cs typeface="Arial" panose="020B0604020202020204" pitchFamily="34" charset="0"/>
              </a:rPr>
              <a:t>Mielenterveys- ja päihdepalvelut &amp; työikäiset</a:t>
            </a:r>
            <a:br>
              <a:rPr lang="fi-FI" sz="2200" b="1" u="none" kern="1200" dirty="0">
                <a:solidFill>
                  <a:schemeClr val="tx2"/>
                </a:solidFill>
                <a:effectLst/>
                <a:latin typeface="+mn-lt"/>
                <a:cs typeface="Arial" panose="020B0604020202020204" pitchFamily="34" charset="0"/>
              </a:rPr>
            </a:br>
            <a:endParaRPr lang="fi-FI" sz="2200" dirty="0">
              <a:solidFill>
                <a:schemeClr val="tx2"/>
              </a:solidFill>
            </a:endParaRPr>
          </a:p>
        </p:txBody>
      </p:sp>
      <p:sp>
        <p:nvSpPr>
          <p:cNvPr id="3" name="Sisällön paikkamerkki 2">
            <a:extLst>
              <a:ext uri="{FF2B5EF4-FFF2-40B4-BE49-F238E27FC236}">
                <a16:creationId xmlns:a16="http://schemas.microsoft.com/office/drawing/2014/main" id="{32E8B78F-A503-B047-832C-131C257080B9}"/>
              </a:ext>
            </a:extLst>
          </p:cNvPr>
          <p:cNvSpPr>
            <a:spLocks noGrp="1"/>
          </p:cNvSpPr>
          <p:nvPr>
            <p:ph idx="1"/>
          </p:nvPr>
        </p:nvSpPr>
        <p:spPr>
          <a:xfrm>
            <a:off x="4919241" y="577061"/>
            <a:ext cx="6876519" cy="5949469"/>
          </a:xfrm>
        </p:spPr>
        <p:txBody>
          <a:bodyPr anchor="ctr">
            <a:normAutofit/>
          </a:bodyPr>
          <a:lstStyle/>
          <a:p>
            <a:pPr marL="0" indent="0">
              <a:buNone/>
            </a:pPr>
            <a:r>
              <a:rPr lang="fi-FI" sz="1600" b="1" u="sng" dirty="0">
                <a:solidFill>
                  <a:schemeClr val="tx2"/>
                </a:solidFill>
                <a:latin typeface="Trebuchet MS" panose="020B0703020202090204" pitchFamily="34" charset="0"/>
              </a:rPr>
              <a:t>Ilmiö:</a:t>
            </a:r>
          </a:p>
          <a:p>
            <a:pPr marL="0" indent="0">
              <a:buNone/>
            </a:pPr>
            <a:r>
              <a:rPr lang="fi-FI" sz="1800" dirty="0">
                <a:solidFill>
                  <a:schemeClr val="tx2"/>
                </a:solidFill>
                <a:effectLst/>
                <a:latin typeface="Trebuchet MS" panose="020B0703020202090204" pitchFamily="34" charset="0"/>
              </a:rPr>
              <a:t>Vakavasti mielenterveyshäiriöisten Miepä-poliklinikan asiakkaiden tilanteet ovat menneet huolestuttavaan suuntaan ja kriisiytyneet, koska heidän aikojaan Miepässä perutaan ja siirretään niin, että tosiasiallisesti hoitokontakti puuttuu useide</a:t>
            </a:r>
            <a:r>
              <a:rPr lang="fi-FI" sz="1800" dirty="0">
                <a:solidFill>
                  <a:schemeClr val="tx2"/>
                </a:solidFill>
                <a:latin typeface="Trebuchet MS" panose="020B0703020202090204" pitchFamily="34" charset="0"/>
              </a:rPr>
              <a:t>n kuukausien ajan. Hoito ei myöskään etene toistuvien hoitajavaihdosten takia. Kokonaisvaltainen hoitovastuu Miepässä ei toteudu ja yhteistyö sosiaalipuolen kanssa ei ole toimivaa. </a:t>
            </a:r>
            <a:endParaRPr lang="fi-FI" sz="1600" b="1" u="sng" dirty="0">
              <a:solidFill>
                <a:schemeClr val="tx2"/>
              </a:solidFill>
              <a:latin typeface="Trebuchet MS" panose="020B0703020202090204" pitchFamily="34" charset="0"/>
            </a:endParaRPr>
          </a:p>
          <a:p>
            <a:pPr marL="0" indent="0">
              <a:buNone/>
            </a:pPr>
            <a:endParaRPr lang="fi-FI" sz="1600" b="1" u="sng" dirty="0">
              <a:solidFill>
                <a:schemeClr val="tx2"/>
              </a:solidFill>
              <a:latin typeface="Trebuchet MS" panose="020B0703020202090204" pitchFamily="34" charset="0"/>
              <a:cs typeface="Arial" panose="020B0604020202020204" pitchFamily="34" charset="0"/>
            </a:endParaRPr>
          </a:p>
          <a:p>
            <a:pPr marL="0" indent="0">
              <a:buNone/>
            </a:pPr>
            <a:r>
              <a:rPr lang="fi-FI" sz="1600" b="1" u="sng" dirty="0">
                <a:solidFill>
                  <a:schemeClr val="tx2"/>
                </a:solidFill>
                <a:latin typeface="Trebuchet MS" panose="020B0703020202090204" pitchFamily="34" charset="0"/>
                <a:cs typeface="Arial" panose="020B0604020202020204" pitchFamily="34" charset="0"/>
              </a:rPr>
              <a:t>Kehittämistarve:</a:t>
            </a:r>
          </a:p>
          <a:p>
            <a:pPr marL="0" indent="0">
              <a:buNone/>
            </a:pPr>
            <a:r>
              <a:rPr lang="fi-FI" sz="1800" dirty="0">
                <a:solidFill>
                  <a:schemeClr val="tx2"/>
                </a:solidFill>
                <a:effectLst/>
                <a:latin typeface="Trebuchet MS" panose="020B0703020202090204" pitchFamily="34" charset="0"/>
              </a:rPr>
              <a:t>Miepä-poliklinikalle</a:t>
            </a:r>
            <a:r>
              <a:rPr lang="fi-FI" sz="1800" dirty="0">
                <a:solidFill>
                  <a:schemeClr val="tx2"/>
                </a:solidFill>
                <a:latin typeface="Trebuchet MS" panose="020B0703020202090204" pitchFamily="34" charset="0"/>
              </a:rPr>
              <a:t>/</a:t>
            </a:r>
            <a:r>
              <a:rPr lang="fi-FI" sz="1800" dirty="0">
                <a:solidFill>
                  <a:schemeClr val="tx2"/>
                </a:solidFill>
                <a:effectLst/>
                <a:latin typeface="Trebuchet MS" panose="020B0703020202090204" pitchFamily="34" charset="0"/>
              </a:rPr>
              <a:t>-palveluihin tarvitaan moniammatillinen ja asiakkaan tilanteen kokonaisvaltaisesti haltuun ottava toimintamalli. </a:t>
            </a:r>
          </a:p>
          <a:p>
            <a:pPr marL="0" indent="0">
              <a:buNone/>
            </a:pPr>
            <a:endParaRPr lang="fi-FI" sz="1600" b="1" u="sng" dirty="0">
              <a:solidFill>
                <a:schemeClr val="tx2"/>
              </a:solidFill>
              <a:latin typeface="Trebuchet MS" panose="020B0703020202090204" pitchFamily="34" charset="0"/>
              <a:cs typeface="Arial" panose="020B0604020202020204" pitchFamily="34" charset="0"/>
            </a:endParaRPr>
          </a:p>
        </p:txBody>
      </p:sp>
    </p:spTree>
    <p:extLst>
      <p:ext uri="{BB962C8B-B14F-4D97-AF65-F5344CB8AC3E}">
        <p14:creationId xmlns:p14="http://schemas.microsoft.com/office/powerpoint/2010/main" val="4040728508"/>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A897115B84C5534CA535EDC743479842" ma:contentTypeVersion="19" ma:contentTypeDescription="Luo uusi asiakirja." ma:contentTypeScope="" ma:versionID="5e718bc3e0431613eb8a2edf5478d910">
  <xsd:schema xmlns:xsd="http://www.w3.org/2001/XMLSchema" xmlns:xs="http://www.w3.org/2001/XMLSchema" xmlns:p="http://schemas.microsoft.com/office/2006/metadata/properties" xmlns:ns1="http://schemas.microsoft.com/sharepoint/v3" xmlns:ns2="e29561c5-01b4-422f-902c-88a4ca797f29" xmlns:ns3="6d024df0-2383-4373-9f10-c19e84734126" targetNamespace="http://schemas.microsoft.com/office/2006/metadata/properties" ma:root="true" ma:fieldsID="a78595123f3b586be9d147c01998753b" ns1:_="" ns2:_="" ns3:_="">
    <xsd:import namespace="http://schemas.microsoft.com/sharepoint/v3"/>
    <xsd:import namespace="e29561c5-01b4-422f-902c-88a4ca797f29"/>
    <xsd:import namespace="6d024df0-2383-4373-9f10-c19e8473412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Yhtenäisen yhteensopivuuskäytännön ominaisuudet" ma:hidden="true" ma:internalName="_ip_UnifiedCompliancePolicyProperties">
      <xsd:simpleType>
        <xsd:restriction base="dms:Note"/>
      </xsd:simpleType>
    </xsd:element>
    <xsd:element name="_ip_UnifiedCompliancePolicyUIAction" ma:index="15"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9561c5-01b4-422f-902c-88a4ca797f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Kuvien tunnisteet" ma:readOnly="false" ma:fieldId="{5cf76f15-5ced-4ddc-b409-7134ff3c332f}" ma:taxonomyMulti="true" ma:sspId="b34763e5-0d79-425a-a294-6306af6436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024df0-2383-4373-9f10-c19e84734126" elementFormDefault="qualified">
    <xsd:import namespace="http://schemas.microsoft.com/office/2006/documentManagement/types"/>
    <xsd:import namespace="http://schemas.microsoft.com/office/infopath/2007/PartnerControls"/>
    <xsd:element name="SharedWithUsers" ma:index="2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Jakamisen tiedot" ma:internalName="SharedWithDetails" ma:readOnly="true">
      <xsd:simpleType>
        <xsd:restriction base="dms:Note">
          <xsd:maxLength value="255"/>
        </xsd:restriction>
      </xsd:simpleType>
    </xsd:element>
    <xsd:element name="TaxCatchAll" ma:index="25" nillable="true" ma:displayName="Taxonomy Catch All Column" ma:hidden="true" ma:list="{f279cfcc-675d-4c4f-a942-1af3fd2bd74a}" ma:internalName="TaxCatchAll" ma:showField="CatchAllData" ma:web="6d024df0-2383-4373-9f10-c19e847341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205A44-06F5-40C7-BD1A-11586818E000}">
  <ds:schemaRefs>
    <ds:schemaRef ds:uri="http://schemas.microsoft.com/sharepoint/v3/contenttype/forms"/>
  </ds:schemaRefs>
</ds:datastoreItem>
</file>

<file path=customXml/itemProps2.xml><?xml version="1.0" encoding="utf-8"?>
<ds:datastoreItem xmlns:ds="http://schemas.openxmlformats.org/officeDocument/2006/customXml" ds:itemID="{A49C59A4-EE59-4520-A3FA-1218D938DA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29561c5-01b4-422f-902c-88a4ca797f29"/>
    <ds:schemaRef ds:uri="6d024df0-2383-4373-9f10-c19e847341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938</TotalTime>
  <Words>1925</Words>
  <Application>Microsoft Macintosh PowerPoint</Application>
  <PresentationFormat>Laajakuva</PresentationFormat>
  <Paragraphs>211</Paragraphs>
  <Slides>17</Slides>
  <Notes>2</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17</vt:i4>
      </vt:variant>
    </vt:vector>
  </HeadingPairs>
  <TitlesOfParts>
    <vt:vector size="23" baseType="lpstr">
      <vt:lpstr>Aharoni</vt:lpstr>
      <vt:lpstr>Arial</vt:lpstr>
      <vt:lpstr>Calibri</vt:lpstr>
      <vt:lpstr>Calibri Light</vt:lpstr>
      <vt:lpstr>Trebuchet MS</vt:lpstr>
      <vt:lpstr>Office-teema</vt:lpstr>
      <vt:lpstr>Etelä-Karjalan ja Kymenlaakson hyvinvointialueiden sosiaalisen raportoinnin kevätkausi 2023 </vt:lpstr>
      <vt:lpstr>Sosiaalinen raportointi kevätkausi 2023 </vt:lpstr>
      <vt:lpstr>PowerPoint-esitys</vt:lpstr>
      <vt:lpstr> Palvelujen järjestäminen ja saatavuus  Kymen HVA:lta raportoidut  positiiviset ilmiöt   Työtoiminta  Järjestöjen matalan kynnyksen toiminnot  </vt:lpstr>
      <vt:lpstr>Palvelujen järjestäminen ja saatavuus   Raportointi Ekhva:lta  Työikäisten palvelut &amp; muut palvelut</vt:lpstr>
      <vt:lpstr>Palvelujen järjestäminen ja saatavuus   Raportointi Ekhva:lta  Terveydenhuollon maksusitoumukset </vt:lpstr>
      <vt:lpstr>Palvelujen järjestäminen ja saatavuus   Raportointi Ekhva:lta  Lapsiperheiden palvelut &amp; vammaispalvelut </vt:lpstr>
      <vt:lpstr>Palvelujen järjestäminen ja saatavuus   Raportointi  Kymen HVA:lta  Lastensuojelu ja taloudellinen tuki </vt:lpstr>
      <vt:lpstr>Palvelujen järjestäminen ja saatavuus   Raportointi  Kymen HVA:lta  Mielenterveys- ja päihdepalvelut &amp; työikäiset </vt:lpstr>
      <vt:lpstr>Palvelujen järjestäminen ja saatavuus   Raportointi  Kymen HVA:lta  Mielenterveys- ja päihdepalvelut &amp;  työikäiset  </vt:lpstr>
      <vt:lpstr>Palvelujen järjestäminen ja saatavuus   Raportointi  Kymen HVA:lta  Mielenterveys- ja päihdepalvelut &amp;  työikäiset </vt:lpstr>
      <vt:lpstr>Palvelujen järjestäminen ja saatavuus   Raportointi  Kymen HVA:lta  Mielenterveys- ja päihdepalvelut &amp;  työikäiset </vt:lpstr>
      <vt:lpstr>Palvelujen järjestäminen ja saatavuus   Raportointi  Kymen HVA:lta  Terveydenhuolto &amp;  iäkkäät</vt:lpstr>
      <vt:lpstr>Palvelujen järjestäminen ja saatavuus   Raportointi  Kymen HVA:lta  Vammaispalvelut</vt:lpstr>
      <vt:lpstr>Taloudelliset asiat   Raportoinnit Ekhva:lta    Kelan toiminta  </vt:lpstr>
      <vt:lpstr>  Asuminen   Raportointi  Kymen HVA:lta   Asunto ensin -periaatteen jalkauttaminen    </vt:lpstr>
      <vt:lpstr>Sosiaalinen raportointi ja aamukahvit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Etelä-Karjalan ja Kymenlaakson hyvinvointialueiden sosiaalisen raportoinnin kevätkausi 2023 </dc:title>
  <dc:creator>Hanna Jokimies</dc:creator>
  <cp:lastModifiedBy>Hanna Savolainen</cp:lastModifiedBy>
  <cp:revision>4</cp:revision>
  <dcterms:created xsi:type="dcterms:W3CDTF">2023-08-21T07:31:06Z</dcterms:created>
  <dcterms:modified xsi:type="dcterms:W3CDTF">2023-10-16T08:29:51Z</dcterms:modified>
</cp:coreProperties>
</file>